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5" r:id="rId3"/>
    <p:sldId id="295" r:id="rId5"/>
    <p:sldId id="257" r:id="rId6"/>
    <p:sldId id="258" r:id="rId7"/>
    <p:sldId id="328" r:id="rId8"/>
    <p:sldId id="266" r:id="rId9"/>
    <p:sldId id="392" r:id="rId10"/>
    <p:sldId id="359" r:id="rId11"/>
    <p:sldId id="360" r:id="rId12"/>
    <p:sldId id="362" r:id="rId13"/>
    <p:sldId id="363" r:id="rId14"/>
    <p:sldId id="365" r:id="rId15"/>
    <p:sldId id="366" r:id="rId16"/>
    <p:sldId id="393" r:id="rId17"/>
    <p:sldId id="394" r:id="rId18"/>
    <p:sldId id="357" r:id="rId19"/>
    <p:sldId id="472" r:id="rId20"/>
    <p:sldId id="395" r:id="rId21"/>
    <p:sldId id="397" r:id="rId22"/>
    <p:sldId id="398" r:id="rId23"/>
    <p:sldId id="430" r:id="rId24"/>
    <p:sldId id="473" r:id="rId25"/>
    <p:sldId id="447" r:id="rId26"/>
    <p:sldId id="448" r:id="rId27"/>
    <p:sldId id="449" r:id="rId28"/>
    <p:sldId id="450" r:id="rId29"/>
    <p:sldId id="431" r:id="rId30"/>
    <p:sldId id="432" r:id="rId31"/>
    <p:sldId id="433" r:id="rId32"/>
    <p:sldId id="434" r:id="rId33"/>
    <p:sldId id="435" r:id="rId34"/>
    <p:sldId id="436" r:id="rId35"/>
    <p:sldId id="437" r:id="rId36"/>
    <p:sldId id="438" r:id="rId37"/>
    <p:sldId id="439" r:id="rId38"/>
    <p:sldId id="440" r:id="rId39"/>
    <p:sldId id="441" r:id="rId40"/>
    <p:sldId id="442" r:id="rId41"/>
    <p:sldId id="443" r:id="rId42"/>
    <p:sldId id="444" r:id="rId43"/>
    <p:sldId id="445" r:id="rId44"/>
    <p:sldId id="446" r:id="rId45"/>
    <p:sldId id="298" r:id="rId46"/>
    <p:sldId id="306" r:id="rId47"/>
  </p:sldIdLst>
  <p:sldSz cx="8999220" cy="5039995"/>
  <p:notesSz cx="6858000" cy="9144000"/>
  <p:custDataLst>
    <p:tags r:id="rId5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B49B"/>
    <a:srgbClr val="959AA2"/>
    <a:srgbClr val="C0F6ED"/>
    <a:srgbClr val="99F1E2"/>
    <a:srgbClr val="53585F"/>
    <a:srgbClr val="138774"/>
    <a:srgbClr val="1AB3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2" autoAdjust="0"/>
    <p:restoredTop sz="94660"/>
  </p:normalViewPr>
  <p:slideViewPr>
    <p:cSldViewPr snapToGrid="0">
      <p:cViewPr varScale="1">
        <p:scale>
          <a:sx n="137" d="100"/>
          <a:sy n="137" d="100"/>
        </p:scale>
        <p:origin x="144"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20.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CFDDC-4151-4F58-BEA7-655A61B04F2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6D692C-C307-4C02-AC17-4596772F2DA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dirty="0"/>
              <a:t>【</a:t>
            </a:r>
            <a:r>
              <a:rPr lang="zh-CN" altLang="en-US" dirty="0"/>
              <a:t>感谢子煜的投稿</a:t>
            </a:r>
            <a:r>
              <a:rPr lang="en-US" altLang="zh-CN"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24942" y="2647331"/>
            <a:ext cx="6749654" cy="1216909"/>
          </a:xfrm>
        </p:spPr>
        <p:txBody>
          <a:bodyPr/>
          <a:lstStyle>
            <a:lvl1pPr marL="0" indent="0" algn="ctr">
              <a:buNone/>
              <a:defRPr sz="1765"/>
            </a:lvl1pPr>
            <a:lvl2pPr marL="335915" indent="0" algn="ctr">
              <a:buNone/>
              <a:defRPr sz="1470"/>
            </a:lvl2pPr>
            <a:lvl3pPr marL="671830" indent="0" algn="ctr">
              <a:buNone/>
              <a:defRPr sz="1325"/>
            </a:lvl3pPr>
            <a:lvl4pPr marL="1008380"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8590" indent="0" algn="ctr">
              <a:buNone/>
              <a:defRPr sz="1175"/>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18718" y="268350"/>
            <a:ext cx="5709082" cy="4271432"/>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14031" y="3373044"/>
            <a:ext cx="7762102" cy="1102568"/>
          </a:xfrm>
        </p:spPr>
        <p:txBody>
          <a:bodyPr/>
          <a:lstStyle>
            <a:lvl1pPr marL="0" indent="0">
              <a:buNone/>
              <a:defRPr sz="1765">
                <a:solidFill>
                  <a:schemeClr val="tx1">
                    <a:tint val="75000"/>
                  </a:schemeClr>
                </a:solidFill>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8380"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8590" indent="0">
              <a:buNone/>
              <a:defRPr sz="1175">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18718" y="1341750"/>
            <a:ext cx="3824804" cy="319803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556016" y="1341750"/>
            <a:ext cx="3824804" cy="319803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9890" y="268350"/>
            <a:ext cx="7762102" cy="974228"/>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19891" y="1235577"/>
            <a:ext cx="380722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19891" y="1841114"/>
            <a:ext cx="3807226" cy="270800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556016" y="1235577"/>
            <a:ext cx="382597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556016" y="1841114"/>
            <a:ext cx="3825976" cy="270800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25976" y="725712"/>
            <a:ext cx="4556016" cy="3581889"/>
          </a:xfrm>
        </p:spPr>
        <p:txBody>
          <a:bodyPr/>
          <a:lstStyle>
            <a:lvl1pPr>
              <a:defRPr sz="2350"/>
            </a:lvl1pPr>
            <a:lvl2pPr>
              <a:defRPr sz="2060"/>
            </a:lvl2pPr>
            <a:lvl3pPr>
              <a:defRPr sz="1765"/>
            </a:lvl3pPr>
            <a:lvl4pPr>
              <a:defRPr sz="1470"/>
            </a:lvl4pPr>
            <a:lvl5pPr>
              <a:defRPr sz="1470"/>
            </a:lvl5pPr>
            <a:lvl6pPr>
              <a:defRPr sz="1470"/>
            </a:lvl6pPr>
            <a:lvl7pPr>
              <a:defRPr sz="1470"/>
            </a:lvl7pPr>
            <a:lvl8pPr>
              <a:defRPr sz="1470"/>
            </a:lvl8pPr>
            <a:lvl9pPr>
              <a:defRPr sz="147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5976" y="725712"/>
            <a:ext cx="4556016" cy="3581889"/>
          </a:xfrm>
        </p:spPr>
        <p:txBody>
          <a:bodyPr anchor="t"/>
          <a:lstStyle>
            <a:lvl1pPr marL="0" indent="0">
              <a:buNone/>
              <a:defRPr sz="2350"/>
            </a:lvl1pPr>
            <a:lvl2pPr marL="335915" indent="0">
              <a:buNone/>
              <a:defRPr sz="2060"/>
            </a:lvl2pPr>
            <a:lvl3pPr marL="671830" indent="0">
              <a:buNone/>
              <a:defRPr sz="1765"/>
            </a:lvl3pPr>
            <a:lvl4pPr marL="1008380" indent="0">
              <a:buNone/>
              <a:defRPr sz="1470"/>
            </a:lvl4pPr>
            <a:lvl5pPr marL="1344295" indent="0">
              <a:buNone/>
              <a:defRPr sz="1470"/>
            </a:lvl5pPr>
            <a:lvl6pPr marL="1680210" indent="0">
              <a:buNone/>
              <a:defRPr sz="1470"/>
            </a:lvl6pPr>
            <a:lvl7pPr marL="2016125" indent="0">
              <a:buNone/>
              <a:defRPr sz="1470"/>
            </a:lvl7pPr>
            <a:lvl8pPr marL="2352040" indent="0">
              <a:buNone/>
              <a:defRPr sz="1470"/>
            </a:lvl8pPr>
            <a:lvl9pPr marL="2688590" indent="0">
              <a:buNone/>
              <a:defRPr sz="147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8A14FFCF-463E-4D67-9145-5F37447319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1A364A-95C9-4918-B87B-C8364849B00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0">
                <a:solidFill>
                  <a:schemeClr val="tx1">
                    <a:tint val="75000"/>
                  </a:schemeClr>
                </a:solidFill>
              </a:defRPr>
            </a:lvl1pPr>
          </a:lstStyle>
          <a:p>
            <a:fld id="{8A14FFCF-463E-4D67-9145-5F37447319F8}" type="datetimeFigureOut">
              <a:rPr lang="zh-CN" altLang="en-US" smtClean="0"/>
            </a:fld>
            <a:endParaRPr lang="zh-CN" altLang="en-US"/>
          </a:p>
        </p:txBody>
      </p:sp>
      <p:sp>
        <p:nvSpPr>
          <p:cNvPr id="5" name="Footer Placeholder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0">
                <a:solidFill>
                  <a:schemeClr val="tx1">
                    <a:tint val="75000"/>
                  </a:schemeClr>
                </a:solidFill>
              </a:defRPr>
            </a:lvl1pPr>
          </a:lstStyle>
          <a:p>
            <a:fld id="{721A364A-95C9-4918-B87B-C8364849B00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xStyles>
    <p:titleStyle>
      <a:lvl1pPr algn="l" defTabSz="671830"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275" indent="-168275" algn="l" defTabSz="671830" rtl="0" eaLnBrk="1" latinLnBrk="0" hangingPunct="1">
        <a:lnSpc>
          <a:spcPct val="90000"/>
        </a:lnSpc>
        <a:spcBef>
          <a:spcPts val="735"/>
        </a:spcBef>
        <a:buFont typeface="Arial" panose="020B0604020202020204" pitchFamily="34" charset="0"/>
        <a:buChar char="•"/>
        <a:defRPr sz="2060" kern="1200">
          <a:solidFill>
            <a:schemeClr val="tx1"/>
          </a:solidFill>
          <a:latin typeface="+mn-lt"/>
          <a:ea typeface="+mn-ea"/>
          <a:cs typeface="+mn-cs"/>
        </a:defRPr>
      </a:lvl1pPr>
      <a:lvl2pPr marL="504190" indent="-168275" algn="l" defTabSz="671830" rtl="0" eaLnBrk="1" latinLnBrk="0" hangingPunct="1">
        <a:lnSpc>
          <a:spcPct val="90000"/>
        </a:lnSpc>
        <a:spcBef>
          <a:spcPts val="370"/>
        </a:spcBef>
        <a:buFont typeface="Arial" panose="020B0604020202020204" pitchFamily="34" charset="0"/>
        <a:buChar char="•"/>
        <a:defRPr sz="1765" kern="1200">
          <a:solidFill>
            <a:schemeClr val="tx1"/>
          </a:solidFill>
          <a:latin typeface="+mn-lt"/>
          <a:ea typeface="+mn-ea"/>
          <a:cs typeface="+mn-cs"/>
        </a:defRPr>
      </a:lvl2pPr>
      <a:lvl3pPr marL="840105" indent="-168275" algn="l" defTabSz="671830" rtl="0" eaLnBrk="1" latinLnBrk="0" hangingPunct="1">
        <a:lnSpc>
          <a:spcPct val="90000"/>
        </a:lnSpc>
        <a:spcBef>
          <a:spcPts val="370"/>
        </a:spcBef>
        <a:buFont typeface="Arial" panose="020B0604020202020204" pitchFamily="34" charset="0"/>
        <a:buChar char="•"/>
        <a:defRPr sz="1470" kern="1200">
          <a:solidFill>
            <a:schemeClr val="tx1"/>
          </a:solidFill>
          <a:latin typeface="+mn-lt"/>
          <a:ea typeface="+mn-ea"/>
          <a:cs typeface="+mn-cs"/>
        </a:defRPr>
      </a:lvl3pPr>
      <a:lvl4pPr marL="117602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4pPr>
      <a:lvl5pPr marL="151193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5pPr>
      <a:lvl6pPr marL="184848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6pPr>
      <a:lvl7pPr marL="218440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9pPr>
    </p:bodyStyle>
    <p:otherStyle>
      <a:defPPr>
        <a:defRPr lang="en-US"/>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8380"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8590" algn="l" defTabSz="671830" rtl="0" eaLnBrk="1" latinLnBrk="0" hangingPunct="1">
        <a:defRPr sz="13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hemeOverride" Target="../theme/themeOverride8.xml"/><Relationship Id="rId3" Type="http://schemas.openxmlformats.org/officeDocument/2006/relationships/slide" Target="slide3.xml"/><Relationship Id="rId2" Type="http://schemas.openxmlformats.org/officeDocument/2006/relationships/image" Target="../media/image16.png"/><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themeOverride" Target="../theme/themeOverride9.xml"/><Relationship Id="rId5" Type="http://schemas.openxmlformats.org/officeDocument/2006/relationships/slide" Target="slide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themeOverride" Target="../theme/themeOverride10.xml"/><Relationship Id="rId5" Type="http://schemas.openxmlformats.org/officeDocument/2006/relationships/slide" Target="slide3.xml"/><Relationship Id="rId4" Type="http://schemas.openxmlformats.org/officeDocument/2006/relationships/image" Target="../media/image21.png"/><Relationship Id="rId3" Type="http://schemas.openxmlformats.org/officeDocument/2006/relationships/tags" Target="../tags/tag7.xml"/><Relationship Id="rId2" Type="http://schemas.openxmlformats.org/officeDocument/2006/relationships/image" Target="../media/image20.png"/><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hemeOverride" Target="../theme/themeOverride11.xml"/><Relationship Id="rId3" Type="http://schemas.openxmlformats.org/officeDocument/2006/relationships/slide" Target="slide3.xml"/><Relationship Id="rId2" Type="http://schemas.openxmlformats.org/officeDocument/2006/relationships/image" Target="../media/image22.png"/><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themeOverride" Target="../theme/themeOverride12.xml"/><Relationship Id="rId4" Type="http://schemas.openxmlformats.org/officeDocument/2006/relationships/slide" Target="slide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themeOverride" Target="../theme/themeOverride13.xml"/><Relationship Id="rId4" Type="http://schemas.openxmlformats.org/officeDocument/2006/relationships/slide" Target="slide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hemeOverride" Target="../theme/themeOverride14.xml"/><Relationship Id="rId3" Type="http://schemas.openxmlformats.org/officeDocument/2006/relationships/slide" Target="slide3.xml"/><Relationship Id="rId2" Type="http://schemas.openxmlformats.org/officeDocument/2006/relationships/image" Target="../media/image29.png"/><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xml"/><Relationship Id="rId7" Type="http://schemas.openxmlformats.org/officeDocument/2006/relationships/themeOverride" Target="../theme/themeOverride15.xml"/><Relationship Id="rId6" Type="http://schemas.openxmlformats.org/officeDocument/2006/relationships/image" Target="../media/image32.png"/><Relationship Id="rId5" Type="http://schemas.openxmlformats.org/officeDocument/2006/relationships/tags" Target="../tags/tag11.xml"/><Relationship Id="rId4" Type="http://schemas.openxmlformats.org/officeDocument/2006/relationships/image" Target="../media/image31.png"/><Relationship Id="rId3" Type="http://schemas.openxmlformats.org/officeDocument/2006/relationships/slide" Target="slide3.xml"/><Relationship Id="rId2" Type="http://schemas.openxmlformats.org/officeDocument/2006/relationships/image" Target="../media/image30.png"/><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themeOverride" Target="../theme/themeOverride16.xml"/><Relationship Id="rId3" Type="http://schemas.openxmlformats.org/officeDocument/2006/relationships/slide" Target="slide3.xml"/><Relationship Id="rId2" Type="http://schemas.openxmlformats.org/officeDocument/2006/relationships/image" Target="../media/image33.png"/><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themeOverride" Target="../theme/themeOverride17.xml"/><Relationship Id="rId5" Type="http://schemas.openxmlformats.org/officeDocument/2006/relationships/slide" Target="slide3.xml"/><Relationship Id="rId4" Type="http://schemas.openxmlformats.org/officeDocument/2006/relationships/image" Target="../media/image35.png"/><Relationship Id="rId3" Type="http://schemas.openxmlformats.org/officeDocument/2006/relationships/tags" Target="../tags/tag14.xml"/><Relationship Id="rId2" Type="http://schemas.openxmlformats.org/officeDocument/2006/relationships/image" Target="../media/image34.png"/><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themeOverride" Target="../theme/themeOverride18.xml"/><Relationship Id="rId5" Type="http://schemas.openxmlformats.org/officeDocument/2006/relationships/slide" Target="slide3.xml"/><Relationship Id="rId4" Type="http://schemas.openxmlformats.org/officeDocument/2006/relationships/image" Target="../media/image37.png"/><Relationship Id="rId3" Type="http://schemas.openxmlformats.org/officeDocument/2006/relationships/tags" Target="../tags/tag16.xml"/><Relationship Id="rId2" Type="http://schemas.openxmlformats.org/officeDocument/2006/relationships/image" Target="../media/image36.png"/><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hemeOverride" Target="../theme/themeOverride19.xml"/><Relationship Id="rId5" Type="http://schemas.openxmlformats.org/officeDocument/2006/relationships/slide" Target="slide3.xml"/><Relationship Id="rId4" Type="http://schemas.openxmlformats.org/officeDocument/2006/relationships/image" Target="../media/image39.png"/><Relationship Id="rId3" Type="http://schemas.openxmlformats.org/officeDocument/2006/relationships/tags" Target="../tags/tag18.xml"/><Relationship Id="rId2" Type="http://schemas.openxmlformats.org/officeDocument/2006/relationships/image" Target="../media/image38.png"/><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themeOverride" Target="../theme/themeOverride20.xml"/><Relationship Id="rId4" Type="http://schemas.openxmlformats.org/officeDocument/2006/relationships/image" Target="../media/image41.png"/><Relationship Id="rId3" Type="http://schemas.openxmlformats.org/officeDocument/2006/relationships/slide" Target="slide3.xml"/><Relationship Id="rId2" Type="http://schemas.openxmlformats.org/officeDocument/2006/relationships/image" Target="../media/image40.png"/><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slide" Target="slide3.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9" Type="http://schemas.openxmlformats.org/officeDocument/2006/relationships/slide" Target="slide12.xml"/><Relationship Id="rId8" Type="http://schemas.openxmlformats.org/officeDocument/2006/relationships/slide" Target="slide10.xml"/><Relationship Id="rId7" Type="http://schemas.openxmlformats.org/officeDocument/2006/relationships/slide" Target="slide9.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1.xml"/><Relationship Id="rId3" Type="http://schemas.openxmlformats.org/officeDocument/2006/relationships/slide" Target="slide4.xml"/><Relationship Id="rId2" Type="http://schemas.openxmlformats.org/officeDocument/2006/relationships/slide" Target="slide5.xml"/><Relationship Id="rId15" Type="http://schemas.openxmlformats.org/officeDocument/2006/relationships/notesSlide" Target="../notesSlides/notesSlide28.xml"/><Relationship Id="rId14" Type="http://schemas.openxmlformats.org/officeDocument/2006/relationships/slideLayout" Target="../slideLayouts/slideLayout1.xml"/><Relationship Id="rId13" Type="http://schemas.openxmlformats.org/officeDocument/2006/relationships/slide" Target="slide11.xml"/><Relationship Id="rId12" Type="http://schemas.openxmlformats.org/officeDocument/2006/relationships/slide" Target="slide15.xml"/><Relationship Id="rId11" Type="http://schemas.openxmlformats.org/officeDocument/2006/relationships/slide" Target="slide14.xml"/><Relationship Id="rId10" Type="http://schemas.openxmlformats.org/officeDocument/2006/relationships/slide" Target="slide13.xml"/><Relationship Id="rId1" Type="http://schemas.openxmlformats.org/officeDocument/2006/relationships/slide" Target="slide3.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themeOverride" Target="../theme/themeOverride2.xml"/><Relationship Id="rId6" Type="http://schemas.openxmlformats.org/officeDocument/2006/relationships/slide" Target="slide37.xml"/><Relationship Id="rId5" Type="http://schemas.openxmlformats.org/officeDocument/2006/relationships/slide" Target="slide32.xml"/><Relationship Id="rId4" Type="http://schemas.openxmlformats.org/officeDocument/2006/relationships/slide" Target="slide23.xml"/><Relationship Id="rId3" Type="http://schemas.openxmlformats.org/officeDocument/2006/relationships/slide" Target="slide18.xml"/><Relationship Id="rId2" Type="http://schemas.openxmlformats.org/officeDocument/2006/relationships/image" Target="../media/image4.jpeg"/><Relationship Id="rId1" Type="http://schemas.openxmlformats.org/officeDocument/2006/relationships/slide" Target="slide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slide" Target="slide10.xml"/><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 Target="slide7.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slide" Target="slide3.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slide" Target="slide3.xml"/><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0" Type="http://schemas.openxmlformats.org/officeDocument/2006/relationships/notesSlide" Target="../notesSlides/notesSlide34.xml"/><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slide" Target="slide3.xml"/><Relationship Id="rId2" Type="http://schemas.openxmlformats.org/officeDocument/2006/relationships/image" Target="../media/image66.png"/><Relationship Id="rId1" Type="http://schemas.openxmlformats.org/officeDocument/2006/relationships/image" Target="../media/image65.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slide" Target="slide12.xml"/><Relationship Id="rId3" Type="http://schemas.openxmlformats.org/officeDocument/2006/relationships/slide" Target="slide15.xml"/><Relationship Id="rId2" Type="http://schemas.openxmlformats.org/officeDocument/2006/relationships/slide" Target="slide14.xml"/><Relationship Id="rId1" Type="http://schemas.openxmlformats.org/officeDocument/2006/relationships/slide" Target="slide13.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slide" Target="slide3.xml"/><Relationship Id="rId2" Type="http://schemas.openxmlformats.org/officeDocument/2006/relationships/image" Target="../media/image68.png"/><Relationship Id="rId1" Type="http://schemas.openxmlformats.org/officeDocument/2006/relationships/image" Target="../media/image67.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slide" Target="slide3.xml"/><Relationship Id="rId2" Type="http://schemas.openxmlformats.org/officeDocument/2006/relationships/image" Target="../media/image70.png"/><Relationship Id="rId1" Type="http://schemas.openxmlformats.org/officeDocument/2006/relationships/image" Target="../media/image69.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hemeOverride" Target="../theme/themeOverride3.xm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image" Target="../media/image71.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slide" Target="slide3.xml"/><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image" Target="../media/image7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themeOverride" Target="../theme/themeOverride21.xml"/><Relationship Id="rId1"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79.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hemeOverride" Target="../theme/themeOverride4.xml"/><Relationship Id="rId3" Type="http://schemas.openxmlformats.org/officeDocument/2006/relationships/image" Target="../media/image7.png"/><Relationship Id="rId2" Type="http://schemas.openxmlformats.org/officeDocument/2006/relationships/tags" Target="../tags/tag2.xml"/><Relationship Id="rId1" Type="http://schemas.openxmlformats.org/officeDocument/2006/relationships/slide" Target="slide3.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themeOverride" Target="../theme/themeOverride5.xml"/><Relationship Id="rId6" Type="http://schemas.openxmlformats.org/officeDocument/2006/relationships/slide" Target="slide3.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slide" Target="slide3.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hemeOverride" Target="../theme/themeOverride6.xml"/><Relationship Id="rId2" Type="http://schemas.openxmlformats.org/officeDocument/2006/relationships/slide" Target="slide3.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hemeOverride" Target="../theme/themeOverride7.xml"/><Relationship Id="rId3" Type="http://schemas.openxmlformats.org/officeDocument/2006/relationships/slide" Target="slide3.xml"/><Relationship Id="rId2" Type="http://schemas.openxmlformats.org/officeDocument/2006/relationships/image" Target="../media/image15.png"/><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614" y="0"/>
            <a:ext cx="8959991" cy="5039995"/>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325">
              <a:solidFill>
                <a:prstClr val="white"/>
              </a:solidFill>
              <a:latin typeface="等线" panose="020F0502020204030204"/>
              <a:ea typeface="等线" panose="02010600030101010101" pitchFamily="2" charset="-122"/>
            </a:endParaRPr>
          </a:p>
        </p:txBody>
      </p:sp>
      <p:sp>
        <p:nvSpPr>
          <p:cNvPr id="19" name="任意多边形: 形状 18"/>
          <p:cNvSpPr/>
          <p:nvPr/>
        </p:nvSpPr>
        <p:spPr>
          <a:xfrm>
            <a:off x="19614" y="1036000"/>
            <a:ext cx="8959991" cy="4003996"/>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325">
              <a:solidFill>
                <a:prstClr val="white"/>
              </a:solidFill>
              <a:latin typeface="等线" panose="020F0502020204030204"/>
              <a:ea typeface="等线" panose="02010600030101010101" pitchFamily="2" charset="-122"/>
            </a:endParaRPr>
          </a:p>
        </p:txBody>
      </p:sp>
      <p:sp>
        <p:nvSpPr>
          <p:cNvPr id="17" name="任意多边形: 形状 16"/>
          <p:cNvSpPr/>
          <p:nvPr/>
        </p:nvSpPr>
        <p:spPr>
          <a:xfrm>
            <a:off x="19614" y="1761999"/>
            <a:ext cx="8959991" cy="3277998"/>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325">
              <a:solidFill>
                <a:prstClr val="white"/>
              </a:solidFill>
              <a:latin typeface="等线" panose="020F0502020204030204"/>
              <a:ea typeface="等线" panose="02010600030101010101" pitchFamily="2" charset="-122"/>
            </a:endParaRPr>
          </a:p>
        </p:txBody>
      </p:sp>
      <p:sp>
        <p:nvSpPr>
          <p:cNvPr id="20" name="矩形: 圆角 19"/>
          <p:cNvSpPr/>
          <p:nvPr/>
        </p:nvSpPr>
        <p:spPr>
          <a:xfrm>
            <a:off x="343509" y="318388"/>
            <a:ext cx="8312205" cy="4403221"/>
          </a:xfrm>
          <a:prstGeom prst="roundRect">
            <a:avLst>
              <a:gd name="adj" fmla="val 6463"/>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325">
              <a:ln>
                <a:solidFill>
                  <a:srgbClr val="E6E6E6"/>
                </a:solidFill>
              </a:ln>
              <a:solidFill>
                <a:prstClr val="white"/>
              </a:solidFill>
              <a:latin typeface="等线" panose="020F0502020204030204"/>
              <a:ea typeface="等线" panose="02010600030101010101" pitchFamily="2" charset="-122"/>
            </a:endParaRPr>
          </a:p>
        </p:txBody>
      </p:sp>
      <p:sp>
        <p:nvSpPr>
          <p:cNvPr id="21" name="文本框 20"/>
          <p:cNvSpPr txBox="1"/>
          <p:nvPr/>
        </p:nvSpPr>
        <p:spPr>
          <a:xfrm>
            <a:off x="1138109" y="2120854"/>
            <a:ext cx="6723004" cy="634365"/>
          </a:xfrm>
          <a:prstGeom prst="rect">
            <a:avLst/>
          </a:prstGeom>
          <a:noFill/>
        </p:spPr>
        <p:txBody>
          <a:bodyPr wrap="square" rtlCol="0">
            <a:spAutoFit/>
          </a:bodyPr>
          <a:lstStyle/>
          <a:p>
            <a:pPr algn="ctr" defTabSz="913765">
              <a:defRPr/>
            </a:pPr>
            <a:r>
              <a:rPr lang="zh-CN" altLang="en-US" sz="3530" b="1" dirty="0">
                <a:solidFill>
                  <a:srgbClr val="284760"/>
                </a:solidFill>
                <a:latin typeface="微软雅黑" panose="020B0503020204020204" charset="-122"/>
                <a:ea typeface="微软雅黑" panose="020B0503020204020204" charset="-122"/>
              </a:rPr>
              <a:t>课堂知识反馈系统 </a:t>
            </a:r>
            <a:endParaRPr lang="zh-CN" altLang="en-US" sz="3530" b="1" dirty="0">
              <a:solidFill>
                <a:srgbClr val="284760"/>
              </a:solidFill>
              <a:latin typeface="微软雅黑" panose="020B0503020204020204" charset="-122"/>
              <a:ea typeface="微软雅黑" panose="020B0503020204020204" charset="-122"/>
            </a:endParaRPr>
          </a:p>
        </p:txBody>
      </p:sp>
      <p:sp>
        <p:nvSpPr>
          <p:cNvPr id="22" name="文本框 21"/>
          <p:cNvSpPr txBox="1"/>
          <p:nvPr/>
        </p:nvSpPr>
        <p:spPr>
          <a:xfrm>
            <a:off x="1312281" y="2824663"/>
            <a:ext cx="6374660" cy="272415"/>
          </a:xfrm>
          <a:prstGeom prst="rect">
            <a:avLst/>
          </a:prstGeom>
          <a:noFill/>
        </p:spPr>
        <p:txBody>
          <a:bodyPr wrap="square" rtlCol="0">
            <a:spAutoFit/>
          </a:bodyPr>
          <a:lstStyle/>
          <a:p>
            <a:pPr algn="dist" defTabSz="913765">
              <a:defRPr/>
            </a:pPr>
            <a:r>
              <a:rPr lang="en-US" altLang="zh-CN" sz="1175" dirty="0">
                <a:solidFill>
                  <a:srgbClr val="284760"/>
                </a:solidFill>
                <a:latin typeface="微软雅黑" panose="020B0503020204020204" charset="-122"/>
                <a:ea typeface="微软雅黑" panose="020B0503020204020204" charset="-122"/>
              </a:rPr>
              <a:t>Curriculum  knowledge  feedback  system</a:t>
            </a:r>
            <a:endParaRPr lang="en-US" altLang="zh-CN" sz="1175" dirty="0">
              <a:solidFill>
                <a:srgbClr val="284760"/>
              </a:solidFill>
              <a:latin typeface="微软雅黑" panose="020B0503020204020204" charset="-122"/>
              <a:ea typeface="微软雅黑" panose="020B0503020204020204" charset="-122"/>
            </a:endParaRPr>
          </a:p>
        </p:txBody>
      </p:sp>
      <p:grpSp>
        <p:nvGrpSpPr>
          <p:cNvPr id="63" name="组合 62"/>
          <p:cNvGrpSpPr/>
          <p:nvPr/>
        </p:nvGrpSpPr>
        <p:grpSpPr>
          <a:xfrm>
            <a:off x="1744980" y="3644920"/>
            <a:ext cx="6080125" cy="524390"/>
            <a:chOff x="3760651" y="4295948"/>
            <a:chExt cx="4386200" cy="335280"/>
          </a:xfrm>
        </p:grpSpPr>
        <p:grpSp>
          <p:nvGrpSpPr>
            <p:cNvPr id="45" name="组合 44"/>
            <p:cNvGrpSpPr/>
            <p:nvPr/>
          </p:nvGrpSpPr>
          <p:grpSpPr>
            <a:xfrm>
              <a:off x="3760651" y="4295948"/>
              <a:ext cx="1798320" cy="335280"/>
              <a:chOff x="3760651" y="4301023"/>
              <a:chExt cx="1798320" cy="335280"/>
            </a:xfrm>
          </p:grpSpPr>
          <p:sp>
            <p:nvSpPr>
              <p:cNvPr id="39" name="矩形: 圆角 38"/>
              <p:cNvSpPr/>
              <p:nvPr/>
            </p:nvSpPr>
            <p:spPr>
              <a:xfrm>
                <a:off x="3760651" y="4301023"/>
                <a:ext cx="1798320" cy="335280"/>
              </a:xfrm>
              <a:prstGeom prst="roundRect">
                <a:avLst>
                  <a:gd name="adj" fmla="val 50000"/>
                </a:avLst>
              </a:prstGeom>
              <a:solidFill>
                <a:srgbClr val="2847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325">
                  <a:solidFill>
                    <a:prstClr val="white"/>
                  </a:solidFill>
                  <a:latin typeface="等线" panose="020F0502020204030204"/>
                  <a:ea typeface="等线" panose="02010600030101010101" pitchFamily="2" charset="-122"/>
                </a:endParaRPr>
              </a:p>
            </p:txBody>
          </p:sp>
          <p:sp>
            <p:nvSpPr>
              <p:cNvPr id="40" name="文本框 39"/>
              <p:cNvSpPr txBox="1"/>
              <p:nvPr/>
            </p:nvSpPr>
            <p:spPr>
              <a:xfrm>
                <a:off x="3823409" y="4323746"/>
                <a:ext cx="1672940" cy="290291"/>
              </a:xfrm>
              <a:prstGeom prst="rect">
                <a:avLst/>
              </a:prstGeom>
              <a:noFill/>
            </p:spPr>
            <p:txBody>
              <a:bodyPr wrap="square" rtlCol="0">
                <a:spAutoFit/>
              </a:bodyPr>
              <a:lstStyle/>
              <a:p>
                <a:pPr algn="ctr" defTabSz="913765">
                  <a:defRPr/>
                </a:pPr>
                <a:r>
                  <a:rPr lang="zh-CN" altLang="en-US" sz="1175" dirty="0">
                    <a:solidFill>
                      <a:prstClr val="white"/>
                    </a:solidFill>
                    <a:latin typeface="微软雅黑" panose="020B0503020204020204" charset="-122"/>
                    <a:ea typeface="微软雅黑" panose="020B0503020204020204" charset="-122"/>
                  </a:rPr>
                  <a:t>成员姓名：孔德湛、梁健伟、林宪辉、王锐林、梁嘉泓</a:t>
                </a:r>
                <a:endParaRPr lang="zh-CN" altLang="en-US" sz="1175" dirty="0">
                  <a:solidFill>
                    <a:prstClr val="white"/>
                  </a:solidFill>
                  <a:latin typeface="微软雅黑" panose="020B0503020204020204" charset="-122"/>
                  <a:ea typeface="微软雅黑" panose="020B0503020204020204" charset="-122"/>
                </a:endParaRPr>
              </a:p>
            </p:txBody>
          </p:sp>
        </p:grpSp>
        <p:grpSp>
          <p:nvGrpSpPr>
            <p:cNvPr id="46" name="组合 45"/>
            <p:cNvGrpSpPr/>
            <p:nvPr/>
          </p:nvGrpSpPr>
          <p:grpSpPr>
            <a:xfrm>
              <a:off x="6109108" y="4295948"/>
              <a:ext cx="2037743" cy="335280"/>
              <a:chOff x="3616165" y="4301023"/>
              <a:chExt cx="2037743" cy="335280"/>
            </a:xfrm>
          </p:grpSpPr>
          <p:sp>
            <p:nvSpPr>
              <p:cNvPr id="47" name="矩形: 圆角 46"/>
              <p:cNvSpPr/>
              <p:nvPr/>
            </p:nvSpPr>
            <p:spPr>
              <a:xfrm>
                <a:off x="3760651" y="4301023"/>
                <a:ext cx="1798320" cy="335280"/>
              </a:xfrm>
              <a:prstGeom prst="roundRect">
                <a:avLst>
                  <a:gd name="adj" fmla="val 50000"/>
                </a:avLst>
              </a:prstGeom>
              <a:solidFill>
                <a:srgbClr val="2847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325">
                  <a:solidFill>
                    <a:prstClr val="white"/>
                  </a:solidFill>
                  <a:latin typeface="等线" panose="020F0502020204030204"/>
                  <a:ea typeface="等线" panose="02010600030101010101" pitchFamily="2" charset="-122"/>
                </a:endParaRPr>
              </a:p>
            </p:txBody>
          </p:sp>
          <p:sp>
            <p:nvSpPr>
              <p:cNvPr id="48" name="文本框 47"/>
              <p:cNvSpPr txBox="1"/>
              <p:nvPr/>
            </p:nvSpPr>
            <p:spPr>
              <a:xfrm>
                <a:off x="3616165" y="4381398"/>
                <a:ext cx="2037743" cy="174174"/>
              </a:xfrm>
              <a:prstGeom prst="rect">
                <a:avLst/>
              </a:prstGeom>
              <a:noFill/>
            </p:spPr>
            <p:txBody>
              <a:bodyPr wrap="square" rtlCol="0">
                <a:spAutoFit/>
              </a:bodyPr>
              <a:lstStyle/>
              <a:p>
                <a:pPr algn="ctr" defTabSz="913765">
                  <a:defRPr/>
                </a:pPr>
                <a:r>
                  <a:rPr lang="zh-CN" altLang="en-US" sz="1175" dirty="0">
                    <a:solidFill>
                      <a:prstClr val="white"/>
                    </a:solidFill>
                    <a:latin typeface="微软雅黑" panose="020B0503020204020204" charset="-122"/>
                    <a:ea typeface="微软雅黑" panose="020B0503020204020204" charset="-122"/>
                  </a:rPr>
                  <a:t>指导老师：郑述招</a:t>
                </a:r>
                <a:endParaRPr lang="zh-CN" altLang="en-US" sz="1175" dirty="0">
                  <a:solidFill>
                    <a:prstClr val="white"/>
                  </a:solidFill>
                  <a:latin typeface="微软雅黑" panose="020B0503020204020204" charset="-122"/>
                  <a:ea typeface="微软雅黑" panose="020B0503020204020204" charset="-122"/>
                </a:endParaRPr>
              </a:p>
            </p:txBody>
          </p:sp>
        </p:grpSp>
      </p:grpSp>
      <p:grpSp>
        <p:nvGrpSpPr>
          <p:cNvPr id="62" name="组合 61"/>
          <p:cNvGrpSpPr/>
          <p:nvPr/>
        </p:nvGrpSpPr>
        <p:grpSpPr>
          <a:xfrm>
            <a:off x="4004546" y="812066"/>
            <a:ext cx="996398" cy="996398"/>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lstStyle/>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23" name="矩形 22"/>
          <p:cNvSpPr/>
          <p:nvPr/>
        </p:nvSpPr>
        <p:spPr>
          <a:xfrm>
            <a:off x="6952071" y="5272390"/>
            <a:ext cx="2103046" cy="39306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582046" rtlCol="0" anchor="ctr"/>
          <a:lstStyle/>
          <a:p>
            <a:pPr algn="ctr" defTabSz="913765">
              <a:defRPr/>
            </a:pPr>
            <a:r>
              <a:rPr lang="zh-CN" altLang="en-US" sz="1325" dirty="0">
                <a:solidFill>
                  <a:prstClr val="black">
                    <a:lumMod val="85000"/>
                    <a:lumOff val="15000"/>
                  </a:prstClr>
                </a:solidFill>
                <a:latin typeface="微软雅黑" panose="020B0503020204020204" charset="-122"/>
                <a:ea typeface="微软雅黑" panose="020B0503020204020204" charset="-122"/>
              </a:rPr>
              <a:t>子煜</a:t>
            </a:r>
            <a:endParaRPr lang="zh-CN" altLang="en-US" sz="1325" dirty="0">
              <a:solidFill>
                <a:prstClr val="black">
                  <a:lumMod val="85000"/>
                  <a:lumOff val="15000"/>
                </a:prst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68314" y="753110"/>
            <a:ext cx="7877542" cy="850900"/>
            <a:chOff x="4081294" y="2572176"/>
            <a:chExt cx="13418035" cy="1999973"/>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2"/>
            </a:xfrm>
            <a:prstGeom prst="rect">
              <a:avLst/>
            </a:prstGeom>
            <a:noFill/>
          </p:spPr>
          <p:txBody>
            <a:bodyPr wrap="square" rtlCol="0">
              <a:spAutoFit/>
            </a:bodyPr>
            <a:lstStyle/>
            <a:p>
              <a:r>
                <a:rPr lang="zh-CN" altLang="id-ID" sz="1100" dirty="0">
                  <a:solidFill>
                    <a:schemeClr val="bg1"/>
                  </a:solidFill>
                  <a:cs typeface="+mn-ea"/>
                  <a:sym typeface="+mn-lt"/>
                </a:rPr>
                <a:t>知识点录入功能</a:t>
              </a:r>
              <a:endParaRPr lang="zh-CN" altLang="id-ID" sz="1100" dirty="0">
                <a:solidFill>
                  <a:schemeClr val="bg1"/>
                </a:solidFill>
                <a:cs typeface="+mn-ea"/>
                <a:sym typeface="+mn-lt"/>
              </a:endParaRPr>
            </a:p>
          </p:txBody>
        </p:sp>
        <p:sp>
          <p:nvSpPr>
            <p:cNvPr id="8" name="TextBox 53"/>
            <p:cNvSpPr txBox="1"/>
            <p:nvPr/>
          </p:nvSpPr>
          <p:spPr>
            <a:xfrm>
              <a:off x="14021943" y="2572176"/>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教师</a:t>
              </a:r>
              <a:endParaRPr lang="zh-CN" altLang="en-US" sz="1250" dirty="0">
                <a:solidFill>
                  <a:schemeClr val="tx1">
                    <a:lumMod val="75000"/>
                    <a:lumOff val="25000"/>
                  </a:schemeClr>
                </a:solidFill>
                <a:cs typeface="+mn-ea"/>
                <a:sym typeface="+mn-lt"/>
              </a:endParaRPr>
            </a:p>
          </p:txBody>
        </p:sp>
      </p:grpSp>
      <p:sp>
        <p:nvSpPr>
          <p:cNvPr id="10" name="Rectangle 19"/>
          <p:cNvSpPr/>
          <p:nvPr/>
        </p:nvSpPr>
        <p:spPr>
          <a:xfrm>
            <a:off x="868045" y="1987550"/>
            <a:ext cx="2777490" cy="54292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将有关知识点录入</a:t>
            </a:r>
            <a:r>
              <a:rPr lang="zh-CN" altLang="en-US" sz="1200" b="1" dirty="0">
                <a:solidFill>
                  <a:schemeClr val="accent4">
                    <a:lumMod val="60000"/>
                    <a:lumOff val="40000"/>
                  </a:schemeClr>
                </a:solidFill>
                <a:cs typeface="+mn-ea"/>
                <a:sym typeface="+mn-lt"/>
              </a:rPr>
              <a:t>已选择课程</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重新输入课程名称、专业、班级以及所属学院</a:t>
            </a:r>
            <a:endParaRPr lang="en-US" altLang="zh-CN" sz="1000" dirty="0">
              <a:solidFill>
                <a:schemeClr val="bg1">
                  <a:lumMod val="50000"/>
                </a:schemeClr>
              </a:solidFill>
              <a:cs typeface="+mn-ea"/>
              <a:sym typeface="+mn-lt"/>
            </a:endParaRPr>
          </a:p>
        </p:txBody>
      </p:sp>
      <p:cxnSp>
        <p:nvCxnSpPr>
          <p:cNvPr id="15" name="直接连接符 14"/>
          <p:cNvCxnSpPr/>
          <p:nvPr/>
        </p:nvCxnSpPr>
        <p:spPr>
          <a:xfrm>
            <a:off x="744950" y="272358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知识点录入</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Users\Administrator\Desktop\知识点录入.png知识点录入"/>
          <p:cNvPicPr>
            <a:picLocks noChangeAspect="1"/>
          </p:cNvPicPr>
          <p:nvPr>
            <p:custDataLst>
              <p:tags r:id="rId1"/>
            </p:custDataLst>
          </p:nvPr>
        </p:nvPicPr>
        <p:blipFill>
          <a:blip r:embed="rId2"/>
          <a:srcRect/>
          <a:stretch>
            <a:fillRect/>
          </a:stretch>
        </p:blipFill>
        <p:spPr>
          <a:xfrm>
            <a:off x="4566285" y="1408430"/>
            <a:ext cx="3838575" cy="2839085"/>
          </a:xfrm>
          <a:prstGeom prst="rect">
            <a:avLst/>
          </a:prstGeom>
          <a:noFill/>
          <a:ln w="12700" cmpd="sng">
            <a:no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2" name="矩形 31">
            <a:hlinkClick r:id="rId3"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96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460"/>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1960"/>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460"/>
                            </p:stCondLst>
                            <p:childTnLst>
                              <p:par>
                                <p:cTn id="32" presetID="1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par>
                                <p:cTn id="36" presetID="14" presetClass="entr" presetSubtype="1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randombar(horizontal)">
                                      <p:cBhvr>
                                        <p:cTn id="38" dur="400"/>
                                        <p:tgtEl>
                                          <p:spTgt spid="27"/>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400" fill="hold"/>
                                        <p:tgtEl>
                                          <p:spTgt spid="32"/>
                                        </p:tgtEl>
                                        <p:attrNameLst>
                                          <p:attrName>ppt_x</p:attrName>
                                        </p:attrNameLst>
                                      </p:cBhvr>
                                      <p:tavLst>
                                        <p:tav tm="0">
                                          <p:val>
                                            <p:strVal val="0-#ppt_w/2"/>
                                          </p:val>
                                        </p:tav>
                                        <p:tav tm="100000">
                                          <p:val>
                                            <p:strVal val="#ppt_x"/>
                                          </p:val>
                                        </p:tav>
                                      </p:tavLst>
                                    </p:anim>
                                    <p:anim calcmode="lin" valueType="num">
                                      <p:cBhvr additive="base">
                                        <p:cTn id="42"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3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68314" y="753110"/>
            <a:ext cx="7877542" cy="850900"/>
            <a:chOff x="4081294" y="2572176"/>
            <a:chExt cx="13418035" cy="1999973"/>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2"/>
            </a:xfrm>
            <a:prstGeom prst="rect">
              <a:avLst/>
            </a:prstGeom>
            <a:noFill/>
          </p:spPr>
          <p:txBody>
            <a:bodyPr wrap="square" rtlCol="0">
              <a:spAutoFit/>
            </a:bodyPr>
            <a:lstStyle/>
            <a:p>
              <a:r>
                <a:rPr lang="zh-CN" altLang="id-ID" sz="1100" dirty="0">
                  <a:solidFill>
                    <a:schemeClr val="bg1"/>
                  </a:solidFill>
                  <a:cs typeface="+mn-ea"/>
                  <a:sym typeface="+mn-lt"/>
                </a:rPr>
                <a:t>知识点查询功能</a:t>
              </a:r>
              <a:endParaRPr lang="zh-CN" altLang="id-ID" sz="1100" dirty="0">
                <a:solidFill>
                  <a:schemeClr val="bg1"/>
                </a:solidFill>
                <a:cs typeface="+mn-ea"/>
                <a:sym typeface="+mn-lt"/>
              </a:endParaRPr>
            </a:p>
          </p:txBody>
        </p:sp>
        <p:sp>
          <p:nvSpPr>
            <p:cNvPr id="8" name="TextBox 53"/>
            <p:cNvSpPr txBox="1"/>
            <p:nvPr/>
          </p:nvSpPr>
          <p:spPr>
            <a:xfrm>
              <a:off x="14021943" y="2572176"/>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教师</a:t>
              </a:r>
              <a:endParaRPr lang="zh-CN" altLang="en-US" sz="1250" dirty="0">
                <a:solidFill>
                  <a:schemeClr val="tx1">
                    <a:lumMod val="75000"/>
                    <a:lumOff val="25000"/>
                  </a:schemeClr>
                </a:solidFill>
                <a:cs typeface="+mn-ea"/>
                <a:sym typeface="+mn-lt"/>
              </a:endParaRPr>
            </a:p>
          </p:txBody>
        </p:sp>
      </p:grpSp>
      <p:sp>
        <p:nvSpPr>
          <p:cNvPr id="10" name="Rectangle 19"/>
          <p:cNvSpPr/>
          <p:nvPr/>
        </p:nvSpPr>
        <p:spPr>
          <a:xfrm>
            <a:off x="868045" y="1987550"/>
            <a:ext cx="2777490" cy="54292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对已录入的知识点进行修改</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将已有的知识点名称进行修改</a:t>
            </a:r>
            <a:endParaRPr lang="en-US" altLang="zh-CN" sz="1000" dirty="0">
              <a:solidFill>
                <a:schemeClr val="bg1">
                  <a:lumMod val="50000"/>
                </a:schemeClr>
              </a:solidFill>
              <a:cs typeface="+mn-ea"/>
              <a:sym typeface="+mn-lt"/>
            </a:endParaRPr>
          </a:p>
        </p:txBody>
      </p:sp>
      <p:cxnSp>
        <p:nvCxnSpPr>
          <p:cNvPr id="15" name="直接连接符 14"/>
          <p:cNvCxnSpPr/>
          <p:nvPr/>
        </p:nvCxnSpPr>
        <p:spPr>
          <a:xfrm>
            <a:off x="772890" y="261309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8050" y="292735"/>
            <a:ext cx="2803525" cy="460375"/>
          </a:xfrm>
          <a:prstGeom prst="rect">
            <a:avLst/>
          </a:prstGeom>
          <a:noFill/>
        </p:spPr>
        <p:txBody>
          <a:bodyPr wrap="square" rtlCol="0">
            <a:spAutoFit/>
          </a:bodyPr>
          <a:lstStyle/>
          <a:p>
            <a:r>
              <a:rPr lang="zh-CN" altLang="en-US" sz="2400" dirty="0">
                <a:cs typeface="+mn-ea"/>
                <a:sym typeface="+mn-lt"/>
              </a:rPr>
              <a:t>知识点修改分析</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Users\Administrator\Desktop\知识点查询.png知识点查询"/>
          <p:cNvPicPr>
            <a:picLocks noChangeAspect="1"/>
          </p:cNvPicPr>
          <p:nvPr>
            <p:custDataLst>
              <p:tags r:id="rId1"/>
            </p:custDataLst>
          </p:nvPr>
        </p:nvPicPr>
        <p:blipFill>
          <a:blip r:embed="rId2"/>
          <a:srcRect/>
          <a:stretch>
            <a:fillRect/>
          </a:stretch>
        </p:blipFill>
        <p:spPr>
          <a:xfrm>
            <a:off x="4483100" y="1604010"/>
            <a:ext cx="4317365" cy="2369820"/>
          </a:xfrm>
          <a:prstGeom prst="rect">
            <a:avLst/>
          </a:prstGeom>
          <a:noFill/>
          <a:ln w="12700" cmpd="sng">
            <a:noFill/>
            <a:prstDash val="solid"/>
          </a:ln>
        </p:spPr>
      </p:pic>
      <p:sp>
        <p:nvSpPr>
          <p:cNvPr id="2" name="Rectangle 19"/>
          <p:cNvSpPr/>
          <p:nvPr/>
        </p:nvSpPr>
        <p:spPr>
          <a:xfrm>
            <a:off x="859155" y="2787650"/>
            <a:ext cx="2777490" cy="542925"/>
          </a:xfrm>
          <a:prstGeom prst="rect">
            <a:avLst/>
          </a:prstGeom>
        </p:spPr>
        <p:txBody>
          <a:bodyPr wrap="square" lIns="36470" tIns="18235" rIns="36470" bIns="18235">
            <a:spAutoFit/>
          </a:bodyPr>
          <a:p>
            <a:pPr>
              <a:lnSpc>
                <a:spcPct val="150000"/>
              </a:lnSpc>
            </a:pPr>
            <a:r>
              <a:rPr lang="zh-CN" altLang="en-US" sz="1200" b="1" dirty="0">
                <a:solidFill>
                  <a:schemeClr val="accent4">
                    <a:lumMod val="60000"/>
                    <a:lumOff val="40000"/>
                  </a:schemeClr>
                </a:solidFill>
                <a:cs typeface="+mn-ea"/>
                <a:sym typeface="+mn-lt"/>
              </a:rPr>
              <a:t>查看课程知识点反馈评论</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可查看学生对该知识点的评论及掌握程度</a:t>
            </a:r>
            <a:endParaRPr lang="en-US" altLang="zh-CN" sz="1000" dirty="0">
              <a:solidFill>
                <a:schemeClr val="bg1">
                  <a:lumMod val="50000"/>
                </a:schemeClr>
              </a:solidFill>
              <a:cs typeface="+mn-ea"/>
              <a:sym typeface="+mn-lt"/>
            </a:endParaRPr>
          </a:p>
        </p:txBody>
      </p:sp>
      <p:cxnSp>
        <p:nvCxnSpPr>
          <p:cNvPr id="3" name="直接连接符 2"/>
          <p:cNvCxnSpPr/>
          <p:nvPr/>
        </p:nvCxnSpPr>
        <p:spPr>
          <a:xfrm>
            <a:off x="764000" y="341319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Rectangle 19"/>
          <p:cNvSpPr/>
          <p:nvPr/>
        </p:nvSpPr>
        <p:spPr>
          <a:xfrm>
            <a:off x="893445" y="3599815"/>
            <a:ext cx="2777490"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展示学生评论后所得的知识点掌握程度</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以饼状分析图的方式展示出学生对知识点的掌握程度</a:t>
            </a:r>
            <a:endParaRPr lang="en-US" altLang="zh-CN" sz="1000" dirty="0">
              <a:solidFill>
                <a:schemeClr val="bg1">
                  <a:lumMod val="50000"/>
                </a:schemeClr>
              </a:solidFill>
              <a:cs typeface="+mn-ea"/>
              <a:sym typeface="+mn-lt"/>
            </a:endParaRPr>
          </a:p>
        </p:txBody>
      </p:sp>
      <p:cxnSp>
        <p:nvCxnSpPr>
          <p:cNvPr id="9" name="直接连接符 8"/>
          <p:cNvCxnSpPr/>
          <p:nvPr/>
        </p:nvCxnSpPr>
        <p:spPr>
          <a:xfrm>
            <a:off x="772890" y="444062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3963035" y="955675"/>
            <a:ext cx="2915920" cy="2263140"/>
          </a:xfrm>
          <a:prstGeom prst="rect">
            <a:avLst/>
          </a:prstGeom>
        </p:spPr>
      </p:pic>
      <p:pic>
        <p:nvPicPr>
          <p:cNvPr id="12" name="图片 11"/>
          <p:cNvPicPr>
            <a:picLocks noChangeAspect="1"/>
          </p:cNvPicPr>
          <p:nvPr/>
        </p:nvPicPr>
        <p:blipFill>
          <a:blip r:embed="rId4"/>
          <a:stretch>
            <a:fillRect/>
          </a:stretch>
        </p:blipFill>
        <p:spPr>
          <a:xfrm>
            <a:off x="4337050" y="2403475"/>
            <a:ext cx="4225290" cy="2188210"/>
          </a:xfrm>
          <a:prstGeom prst="rect">
            <a:avLst/>
          </a:prstGeom>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2" name="矩形 31">
            <a:hlinkClick r:id="rId5"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1039"/>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539"/>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2039"/>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539"/>
                            </p:stCondLst>
                            <p:childTnLst>
                              <p:par>
                                <p:cTn id="32" presetID="1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childTnLst>
                          </p:cTn>
                        </p:par>
                        <p:par>
                          <p:cTn id="36" fill="hold">
                            <p:stCondLst>
                              <p:cond delay="3039"/>
                            </p:stCondLst>
                            <p:childTnLst>
                              <p:par>
                                <p:cTn id="37" presetID="12" presetClass="entr" presetSubtype="4"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up)">
                                      <p:cBhvr>
                                        <p:cTn id="40" dur="500"/>
                                        <p:tgtEl>
                                          <p:spTgt spid="2"/>
                                        </p:tgtEl>
                                      </p:cBhvr>
                                    </p:animEffect>
                                  </p:childTnLst>
                                </p:cTn>
                              </p:par>
                            </p:childTnLst>
                          </p:cTn>
                        </p:par>
                        <p:par>
                          <p:cTn id="41" fill="hold">
                            <p:stCondLst>
                              <p:cond delay="3539"/>
                            </p:stCondLst>
                            <p:childTnLst>
                              <p:par>
                                <p:cTn id="42" presetID="12" presetClass="entr" presetSubtype="4"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p:tgtEl>
                                          <p:spTgt spid="3"/>
                                        </p:tgtEl>
                                        <p:attrNameLst>
                                          <p:attrName>ppt_y</p:attrName>
                                        </p:attrNameLst>
                                      </p:cBhvr>
                                      <p:tavLst>
                                        <p:tav tm="0">
                                          <p:val>
                                            <p:strVal val="#ppt_y+#ppt_h*1.125000"/>
                                          </p:val>
                                        </p:tav>
                                        <p:tav tm="100000">
                                          <p:val>
                                            <p:strVal val="#ppt_y"/>
                                          </p:val>
                                        </p:tav>
                                      </p:tavLst>
                                    </p:anim>
                                    <p:animEffect transition="in" filter="wipe(up)">
                                      <p:cBhvr>
                                        <p:cTn id="45" dur="500"/>
                                        <p:tgtEl>
                                          <p:spTgt spid="3"/>
                                        </p:tgtEl>
                                      </p:cBhvr>
                                    </p:animEffect>
                                  </p:childTnLst>
                                </p:cTn>
                              </p:par>
                            </p:childTnLst>
                          </p:cTn>
                        </p:par>
                        <p:par>
                          <p:cTn id="46" fill="hold">
                            <p:stCondLst>
                              <p:cond delay="4039"/>
                            </p:stCondLst>
                            <p:childTnLst>
                              <p:par>
                                <p:cTn id="47" presetID="12" presetClass="entr" presetSubtype="4"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p:tgtEl>
                                          <p:spTgt spid="4"/>
                                        </p:tgtEl>
                                        <p:attrNameLst>
                                          <p:attrName>ppt_y</p:attrName>
                                        </p:attrNameLst>
                                      </p:cBhvr>
                                      <p:tavLst>
                                        <p:tav tm="0">
                                          <p:val>
                                            <p:strVal val="#ppt_y+#ppt_h*1.125000"/>
                                          </p:val>
                                        </p:tav>
                                        <p:tav tm="100000">
                                          <p:val>
                                            <p:strVal val="#ppt_y"/>
                                          </p:val>
                                        </p:tav>
                                      </p:tavLst>
                                    </p:anim>
                                    <p:animEffect transition="in" filter="wipe(up)">
                                      <p:cBhvr>
                                        <p:cTn id="50" dur="500"/>
                                        <p:tgtEl>
                                          <p:spTgt spid="4"/>
                                        </p:tgtEl>
                                      </p:cBhvr>
                                    </p:animEffect>
                                  </p:childTnLst>
                                </p:cTn>
                              </p:par>
                            </p:childTnLst>
                          </p:cTn>
                        </p:par>
                        <p:par>
                          <p:cTn id="51" fill="hold">
                            <p:stCondLst>
                              <p:cond delay="4539"/>
                            </p:stCondLst>
                            <p:childTnLst>
                              <p:par>
                                <p:cTn id="52" presetID="12" presetClass="entr" presetSubtype="4"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p:tgtEl>
                                          <p:spTgt spid="9"/>
                                        </p:tgtEl>
                                        <p:attrNameLst>
                                          <p:attrName>ppt_y</p:attrName>
                                        </p:attrNameLst>
                                      </p:cBhvr>
                                      <p:tavLst>
                                        <p:tav tm="0">
                                          <p:val>
                                            <p:strVal val="#ppt_y+#ppt_h*1.125000"/>
                                          </p:val>
                                        </p:tav>
                                        <p:tav tm="100000">
                                          <p:val>
                                            <p:strVal val="#ppt_y"/>
                                          </p:val>
                                        </p:tav>
                                      </p:tavLst>
                                    </p:anim>
                                    <p:animEffect transition="in" filter="wipe(up)">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box(in)">
                                      <p:cBhvr>
                                        <p:cTn id="60" dur="20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arn(inVertical)">
                                      <p:cBhvr>
                                        <p:cTn id="65" dur="500"/>
                                        <p:tgtEl>
                                          <p:spTgt spid="12"/>
                                        </p:tgtEl>
                                      </p:cBhvr>
                                    </p:animEffect>
                                  </p:childTnLst>
                                </p:cTn>
                              </p:par>
                              <p:par>
                                <p:cTn id="66" presetID="14" presetClass="entr" presetSubtype="1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randombar(horizontal)">
                                      <p:cBhvr>
                                        <p:cTn id="68" dur="400"/>
                                        <p:tgtEl>
                                          <p:spTgt spid="27"/>
                                        </p:tgtEl>
                                      </p:cBhvr>
                                    </p:animEffect>
                                  </p:childTnLst>
                                </p:cTn>
                              </p:par>
                              <p:par>
                                <p:cTn id="69" presetID="2" presetClass="entr" presetSubtype="8"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400" fill="hold"/>
                                        <p:tgtEl>
                                          <p:spTgt spid="32"/>
                                        </p:tgtEl>
                                        <p:attrNameLst>
                                          <p:attrName>ppt_x</p:attrName>
                                        </p:attrNameLst>
                                      </p:cBhvr>
                                      <p:tavLst>
                                        <p:tav tm="0">
                                          <p:val>
                                            <p:strVal val="0-#ppt_w/2"/>
                                          </p:val>
                                        </p:tav>
                                        <p:tav tm="100000">
                                          <p:val>
                                            <p:strVal val="#ppt_x"/>
                                          </p:val>
                                        </p:tav>
                                      </p:tavLst>
                                    </p:anim>
                                    <p:anim calcmode="lin" valueType="num">
                                      <p:cBhvr additive="base">
                                        <p:cTn id="72"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2" grpId="0"/>
      <p:bldP spid="4" grpId="0"/>
      <p:bldP spid="3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68314" y="753110"/>
            <a:ext cx="7877542" cy="850900"/>
            <a:chOff x="4081294" y="2572176"/>
            <a:chExt cx="13418035" cy="1999974"/>
          </a:xfrm>
        </p:grpSpPr>
        <p:sp>
          <p:nvSpPr>
            <p:cNvPr id="6" name="Rounded Rectangle 43"/>
            <p:cNvSpPr/>
            <p:nvPr/>
          </p:nvSpPr>
          <p:spPr>
            <a:xfrm>
              <a:off x="4081294" y="3961710"/>
              <a:ext cx="2764603" cy="558202"/>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270" y="3960218"/>
              <a:ext cx="2538546" cy="611932"/>
            </a:xfrm>
            <a:prstGeom prst="rect">
              <a:avLst/>
            </a:prstGeom>
            <a:noFill/>
          </p:spPr>
          <p:txBody>
            <a:bodyPr wrap="square" rtlCol="0">
              <a:spAutoFit/>
            </a:bodyPr>
            <a:lstStyle/>
            <a:p>
              <a:r>
                <a:rPr lang="zh-CN" altLang="id-ID" sz="1100" dirty="0">
                  <a:solidFill>
                    <a:schemeClr val="bg1"/>
                  </a:solidFill>
                  <a:cs typeface="+mn-ea"/>
                  <a:sym typeface="+mn-lt"/>
                </a:rPr>
                <a:t>查看知识点掌握情况</a:t>
              </a:r>
              <a:endParaRPr lang="zh-CN" altLang="id-ID" sz="1100" dirty="0">
                <a:solidFill>
                  <a:schemeClr val="bg1"/>
                </a:solidFill>
                <a:cs typeface="+mn-ea"/>
                <a:sym typeface="+mn-lt"/>
              </a:endParaRPr>
            </a:p>
          </p:txBody>
        </p:sp>
        <p:sp>
          <p:nvSpPr>
            <p:cNvPr id="8" name="TextBox 53"/>
            <p:cNvSpPr txBox="1"/>
            <p:nvPr/>
          </p:nvSpPr>
          <p:spPr>
            <a:xfrm>
              <a:off x="14021943" y="2572176"/>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教师</a:t>
              </a:r>
              <a:endParaRPr lang="zh-CN" altLang="en-US" sz="1250" dirty="0">
                <a:solidFill>
                  <a:schemeClr val="tx1">
                    <a:lumMod val="75000"/>
                    <a:lumOff val="25000"/>
                  </a:schemeClr>
                </a:solidFill>
                <a:cs typeface="+mn-ea"/>
                <a:sym typeface="+mn-lt"/>
              </a:endParaRPr>
            </a:p>
          </p:txBody>
        </p:sp>
      </p:grpSp>
      <p:sp>
        <p:nvSpPr>
          <p:cNvPr id="10" name="Rectangle 19"/>
          <p:cNvSpPr/>
          <p:nvPr/>
        </p:nvSpPr>
        <p:spPr>
          <a:xfrm>
            <a:off x="868045" y="1987550"/>
            <a:ext cx="2777490"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柱状分析图</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每一列都是一个知识点，不同颜色表示不同掌握程度，柱状的高度表示掌握情况的人数</a:t>
            </a:r>
            <a:endParaRPr lang="en-US" altLang="zh-CN" sz="1000" dirty="0">
              <a:solidFill>
                <a:schemeClr val="bg1">
                  <a:lumMod val="50000"/>
                </a:schemeClr>
              </a:solidFill>
              <a:cs typeface="+mn-ea"/>
              <a:sym typeface="+mn-lt"/>
            </a:endParaRPr>
          </a:p>
        </p:txBody>
      </p:sp>
      <p:cxnSp>
        <p:nvCxnSpPr>
          <p:cNvPr id="15" name="直接连接符 14"/>
          <p:cNvCxnSpPr/>
          <p:nvPr/>
        </p:nvCxnSpPr>
        <p:spPr>
          <a:xfrm>
            <a:off x="744950" y="272358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掌握情况分析</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Users\Administrator\Desktop\柱状.png柱状"/>
          <p:cNvPicPr>
            <a:picLocks noChangeAspect="1"/>
          </p:cNvPicPr>
          <p:nvPr>
            <p:custDataLst>
              <p:tags r:id="rId1"/>
            </p:custDataLst>
          </p:nvPr>
        </p:nvPicPr>
        <p:blipFill>
          <a:blip r:embed="rId2"/>
          <a:srcRect/>
          <a:stretch>
            <a:fillRect/>
          </a:stretch>
        </p:blipFill>
        <p:spPr>
          <a:xfrm>
            <a:off x="4449445" y="1090295"/>
            <a:ext cx="4055745" cy="1831340"/>
          </a:xfrm>
          <a:prstGeom prst="rect">
            <a:avLst/>
          </a:prstGeom>
          <a:noFill/>
          <a:ln w="12700" cmpd="sng">
            <a:noFill/>
            <a:prstDash val="solid"/>
          </a:ln>
        </p:spPr>
      </p:pic>
      <p:pic>
        <p:nvPicPr>
          <p:cNvPr id="2" name="图片 7" descr="C:\Users\Administrator\Desktop\饼状.png饼状"/>
          <p:cNvPicPr>
            <a:picLocks noChangeAspect="1"/>
          </p:cNvPicPr>
          <p:nvPr>
            <p:custDataLst>
              <p:tags r:id="rId3"/>
            </p:custDataLst>
          </p:nvPr>
        </p:nvPicPr>
        <p:blipFill>
          <a:blip r:embed="rId4"/>
          <a:srcRect/>
          <a:stretch>
            <a:fillRect/>
          </a:stretch>
        </p:blipFill>
        <p:spPr>
          <a:xfrm>
            <a:off x="4633595" y="2921635"/>
            <a:ext cx="3687445" cy="1831340"/>
          </a:xfrm>
          <a:prstGeom prst="rect">
            <a:avLst/>
          </a:prstGeom>
          <a:noFill/>
          <a:ln w="12700" cmpd="sng">
            <a:noFill/>
            <a:prstDash val="solid"/>
          </a:ln>
        </p:spPr>
      </p:pic>
      <p:sp>
        <p:nvSpPr>
          <p:cNvPr id="9" name="Rectangle 19"/>
          <p:cNvSpPr/>
          <p:nvPr/>
        </p:nvSpPr>
        <p:spPr>
          <a:xfrm>
            <a:off x="859155" y="3133725"/>
            <a:ext cx="2777490" cy="774065"/>
          </a:xfrm>
          <a:prstGeom prst="rect">
            <a:avLst/>
          </a:prstGeom>
        </p:spPr>
        <p:txBody>
          <a:bodyPr wrap="square" lIns="36470" tIns="18235" rIns="36470" bIns="18235">
            <a:spAutoFit/>
          </a:bodyPr>
          <a:p>
            <a:pPr>
              <a:lnSpc>
                <a:spcPct val="150000"/>
              </a:lnSpc>
            </a:pPr>
            <a:r>
              <a:rPr lang="zh-CN" altLang="en-US" sz="1200" b="1" dirty="0">
                <a:solidFill>
                  <a:schemeClr val="accent4">
                    <a:lumMod val="60000"/>
                    <a:lumOff val="40000"/>
                  </a:schemeClr>
                </a:solidFill>
                <a:cs typeface="+mn-ea"/>
                <a:sym typeface="+mn-lt"/>
              </a:rPr>
              <a:t>饼状分析图</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以饼状图的形式分析这整个课程的所有知识点的大概掌握程度，以百分数的形式展示出来</a:t>
            </a:r>
            <a:endParaRPr lang="en-US" altLang="zh-CN" sz="1000" dirty="0">
              <a:solidFill>
                <a:schemeClr val="bg1">
                  <a:lumMod val="50000"/>
                </a:schemeClr>
              </a:solidFill>
              <a:cs typeface="+mn-ea"/>
              <a:sym typeface="+mn-lt"/>
            </a:endParaRPr>
          </a:p>
        </p:txBody>
      </p:sp>
      <p:cxnSp>
        <p:nvCxnSpPr>
          <p:cNvPr id="11" name="直接连接符 10"/>
          <p:cNvCxnSpPr/>
          <p:nvPr/>
        </p:nvCxnSpPr>
        <p:spPr>
          <a:xfrm>
            <a:off x="736060" y="3869755"/>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2" name="矩形 31">
            <a:hlinkClick r:id="rId5"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500"/>
                            </p:stCondLst>
                            <p:childTnLst>
                              <p:par>
                                <p:cTn id="32" presetID="1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childTnLst>
                          </p:cTn>
                        </p:par>
                        <p:par>
                          <p:cTn id="36" fill="hold">
                            <p:stCondLst>
                              <p:cond delay="3000"/>
                            </p:stCondLst>
                            <p:childTnLst>
                              <p:par>
                                <p:cTn id="37" presetID="2" presetClass="entr" presetSubtype="4"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12" presetClass="entr" presetSubtype="4"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p:tgtEl>
                                          <p:spTgt spid="9"/>
                                        </p:tgtEl>
                                        <p:attrNameLst>
                                          <p:attrName>ppt_y</p:attrName>
                                        </p:attrNameLst>
                                      </p:cBhvr>
                                      <p:tavLst>
                                        <p:tav tm="0">
                                          <p:val>
                                            <p:strVal val="#ppt_y+#ppt_h*1.125000"/>
                                          </p:val>
                                        </p:tav>
                                        <p:tav tm="100000">
                                          <p:val>
                                            <p:strVal val="#ppt_y"/>
                                          </p:val>
                                        </p:tav>
                                      </p:tavLst>
                                    </p:anim>
                                    <p:animEffect transition="in" filter="wipe(up)">
                                      <p:cBhvr>
                                        <p:cTn id="45" dur="500"/>
                                        <p:tgtEl>
                                          <p:spTgt spid="9"/>
                                        </p:tgtEl>
                                      </p:cBhvr>
                                    </p:animEffect>
                                  </p:childTnLst>
                                </p:cTn>
                              </p:par>
                            </p:childTnLst>
                          </p:cTn>
                        </p:par>
                        <p:par>
                          <p:cTn id="46" fill="hold">
                            <p:stCondLst>
                              <p:cond delay="4000"/>
                            </p:stCondLst>
                            <p:childTnLst>
                              <p:par>
                                <p:cTn id="47" presetID="12" presetClass="entr" presetSubtype="4"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p:tgtEl>
                                          <p:spTgt spid="11"/>
                                        </p:tgtEl>
                                        <p:attrNameLst>
                                          <p:attrName>ppt_y</p:attrName>
                                        </p:attrNameLst>
                                      </p:cBhvr>
                                      <p:tavLst>
                                        <p:tav tm="0">
                                          <p:val>
                                            <p:strVal val="#ppt_y+#ppt_h*1.125000"/>
                                          </p:val>
                                        </p:tav>
                                        <p:tav tm="100000">
                                          <p:val>
                                            <p:strVal val="#ppt_y"/>
                                          </p:val>
                                        </p:tav>
                                      </p:tavLst>
                                    </p:anim>
                                    <p:animEffect transition="in" filter="wipe(up)">
                                      <p:cBhvr>
                                        <p:cTn id="50" dur="500"/>
                                        <p:tgtEl>
                                          <p:spTgt spid="11"/>
                                        </p:tgtEl>
                                      </p:cBhvr>
                                    </p:animEffect>
                                  </p:childTnLst>
                                </p:cTn>
                              </p:par>
                              <p:par>
                                <p:cTn id="51" presetID="14" presetClass="entr" presetSubtype="1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randombar(horizontal)">
                                      <p:cBhvr>
                                        <p:cTn id="53" dur="400"/>
                                        <p:tgtEl>
                                          <p:spTgt spid="27"/>
                                        </p:tgtEl>
                                      </p:cBhvr>
                                    </p:animEffect>
                                  </p:childTnLst>
                                </p:cTn>
                              </p:par>
                              <p:par>
                                <p:cTn id="54" presetID="2" presetClass="entr" presetSubtype="8"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400" fill="hold"/>
                                        <p:tgtEl>
                                          <p:spTgt spid="32"/>
                                        </p:tgtEl>
                                        <p:attrNameLst>
                                          <p:attrName>ppt_x</p:attrName>
                                        </p:attrNameLst>
                                      </p:cBhvr>
                                      <p:tavLst>
                                        <p:tav tm="0">
                                          <p:val>
                                            <p:strVal val="0-#ppt_w/2"/>
                                          </p:val>
                                        </p:tav>
                                        <p:tav tm="100000">
                                          <p:val>
                                            <p:strVal val="#ppt_x"/>
                                          </p:val>
                                        </p:tav>
                                      </p:tavLst>
                                    </p:anim>
                                    <p:anim calcmode="lin" valueType="num">
                                      <p:cBhvr additive="base">
                                        <p:cTn id="57"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9" grpId="0"/>
      <p:bldP spid="3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68314" y="753110"/>
            <a:ext cx="7877542" cy="850900"/>
            <a:chOff x="4081294" y="2572176"/>
            <a:chExt cx="13418035" cy="1999973"/>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2"/>
            </a:xfrm>
            <a:prstGeom prst="rect">
              <a:avLst/>
            </a:prstGeom>
            <a:noFill/>
          </p:spPr>
          <p:txBody>
            <a:bodyPr wrap="square" rtlCol="0">
              <a:spAutoFit/>
            </a:bodyPr>
            <a:lstStyle/>
            <a:p>
              <a:r>
                <a:rPr lang="zh-CN" altLang="id-ID" sz="1100" dirty="0">
                  <a:solidFill>
                    <a:schemeClr val="bg1"/>
                  </a:solidFill>
                  <a:cs typeface="+mn-ea"/>
                  <a:sym typeface="+mn-lt"/>
                </a:rPr>
                <a:t>课程学生列表</a:t>
              </a:r>
              <a:endParaRPr lang="zh-CN" altLang="id-ID" sz="1100" dirty="0">
                <a:solidFill>
                  <a:schemeClr val="bg1"/>
                </a:solidFill>
                <a:cs typeface="+mn-ea"/>
                <a:sym typeface="+mn-lt"/>
              </a:endParaRPr>
            </a:p>
          </p:txBody>
        </p:sp>
        <p:sp>
          <p:nvSpPr>
            <p:cNvPr id="8" name="TextBox 53"/>
            <p:cNvSpPr txBox="1"/>
            <p:nvPr/>
          </p:nvSpPr>
          <p:spPr>
            <a:xfrm>
              <a:off x="14021943" y="2572176"/>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教师</a:t>
              </a:r>
              <a:endParaRPr lang="zh-CN" altLang="en-US" sz="1250" dirty="0">
                <a:solidFill>
                  <a:schemeClr val="tx1">
                    <a:lumMod val="75000"/>
                    <a:lumOff val="25000"/>
                  </a:schemeClr>
                </a:solidFill>
                <a:cs typeface="+mn-ea"/>
                <a:sym typeface="+mn-lt"/>
              </a:endParaRPr>
            </a:p>
          </p:txBody>
        </p:sp>
      </p:grpSp>
      <p:sp>
        <p:nvSpPr>
          <p:cNvPr id="10" name="Rectangle 19"/>
          <p:cNvSpPr/>
          <p:nvPr/>
        </p:nvSpPr>
        <p:spPr>
          <a:xfrm>
            <a:off x="868045" y="1987550"/>
            <a:ext cx="2777490"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查看该课程的所有学生</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列出所有选了这课程的学生，以及展示出他们的信息，并有权利将问题学生踢出班级</a:t>
            </a:r>
            <a:endParaRPr lang="en-US" altLang="zh-CN" sz="1000" dirty="0">
              <a:solidFill>
                <a:schemeClr val="bg1">
                  <a:lumMod val="50000"/>
                </a:schemeClr>
              </a:solidFill>
              <a:cs typeface="+mn-ea"/>
              <a:sym typeface="+mn-lt"/>
            </a:endParaRPr>
          </a:p>
        </p:txBody>
      </p:sp>
      <p:cxnSp>
        <p:nvCxnSpPr>
          <p:cNvPr id="15" name="直接连接符 14"/>
          <p:cNvCxnSpPr/>
          <p:nvPr/>
        </p:nvCxnSpPr>
        <p:spPr>
          <a:xfrm>
            <a:off x="744950" y="272358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课程学生列表</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Users\Administrator\Desktop\课程学生列表.png课程学生列表"/>
          <p:cNvPicPr>
            <a:picLocks noChangeAspect="1"/>
          </p:cNvPicPr>
          <p:nvPr>
            <p:custDataLst>
              <p:tags r:id="rId1"/>
            </p:custDataLst>
          </p:nvPr>
        </p:nvPicPr>
        <p:blipFill>
          <a:blip r:embed="rId2"/>
          <a:srcRect/>
          <a:stretch>
            <a:fillRect/>
          </a:stretch>
        </p:blipFill>
        <p:spPr>
          <a:xfrm>
            <a:off x="4330065" y="1737995"/>
            <a:ext cx="4526280" cy="2555240"/>
          </a:xfrm>
          <a:prstGeom prst="rect">
            <a:avLst/>
          </a:prstGeom>
          <a:noFill/>
          <a:ln w="12700" cmpd="sng">
            <a:no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2" name="矩形 31">
            <a:hlinkClick r:id="rId3"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500"/>
                            </p:stCondLst>
                            <p:childTnLst>
                              <p:par>
                                <p:cTn id="32" presetID="1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par>
                                <p:cTn id="36" presetID="14" presetClass="entr" presetSubtype="1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randombar(horizontal)">
                                      <p:cBhvr>
                                        <p:cTn id="38" dur="400"/>
                                        <p:tgtEl>
                                          <p:spTgt spid="27"/>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400" fill="hold"/>
                                        <p:tgtEl>
                                          <p:spTgt spid="32"/>
                                        </p:tgtEl>
                                        <p:attrNameLst>
                                          <p:attrName>ppt_x</p:attrName>
                                        </p:attrNameLst>
                                      </p:cBhvr>
                                      <p:tavLst>
                                        <p:tav tm="0">
                                          <p:val>
                                            <p:strVal val="0-#ppt_w/2"/>
                                          </p:val>
                                        </p:tav>
                                        <p:tav tm="100000">
                                          <p:val>
                                            <p:strVal val="#ppt_x"/>
                                          </p:val>
                                        </p:tav>
                                      </p:tavLst>
                                    </p:anim>
                                    <p:anim calcmode="lin" valueType="num">
                                      <p:cBhvr additive="base">
                                        <p:cTn id="42"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3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项目演示\添加学生.png添加学生"/>
          <p:cNvPicPr>
            <a:picLocks noChangeAspect="1"/>
          </p:cNvPicPr>
          <p:nvPr/>
        </p:nvPicPr>
        <p:blipFill>
          <a:blip r:embed="rId1"/>
          <a:srcRect/>
          <a:stretch>
            <a:fillRect/>
          </a:stretch>
        </p:blipFill>
        <p:spPr>
          <a:xfrm>
            <a:off x="4941570" y="1979295"/>
            <a:ext cx="1811655" cy="2510790"/>
          </a:xfrm>
          <a:prstGeom prst="rect">
            <a:avLst/>
          </a:prstGeom>
        </p:spPr>
      </p:pic>
      <p:grpSp>
        <p:nvGrpSpPr>
          <p:cNvPr id="8" name="组合 7"/>
          <p:cNvGrpSpPr/>
          <p:nvPr/>
        </p:nvGrpSpPr>
        <p:grpSpPr>
          <a:xfrm>
            <a:off x="3060240" y="2336834"/>
            <a:ext cx="1171610" cy="569582"/>
            <a:chOff x="2948535" y="3646812"/>
            <a:chExt cx="2811555" cy="1338758"/>
          </a:xfrm>
        </p:grpSpPr>
        <p:sp>
          <p:nvSpPr>
            <p:cNvPr id="9" name="Rounded Rectangle 43"/>
            <p:cNvSpPr/>
            <p:nvPr/>
          </p:nvSpPr>
          <p:spPr>
            <a:xfrm>
              <a:off x="2964135" y="3673227"/>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10" name="TextBox 13"/>
            <p:cNvSpPr txBox="1"/>
            <p:nvPr/>
          </p:nvSpPr>
          <p:spPr>
            <a:xfrm>
              <a:off x="3301729" y="3646812"/>
              <a:ext cx="2104106" cy="611932"/>
            </a:xfrm>
            <a:prstGeom prst="rect">
              <a:avLst/>
            </a:prstGeom>
            <a:noFill/>
          </p:spPr>
          <p:txBody>
            <a:bodyPr wrap="square" rtlCol="0">
              <a:spAutoFit/>
            </a:bodyPr>
            <a:lstStyle/>
            <a:p>
              <a:r>
                <a:rPr lang="zh-CN" altLang="id-ID" sz="1100" dirty="0">
                  <a:solidFill>
                    <a:schemeClr val="bg1"/>
                  </a:solidFill>
                  <a:cs typeface="+mn-ea"/>
                  <a:sym typeface="+mn-lt"/>
                </a:rPr>
                <a:t>添加教师</a:t>
              </a:r>
              <a:endParaRPr lang="zh-CN" altLang="id-ID" sz="1100" dirty="0">
                <a:solidFill>
                  <a:schemeClr val="bg1"/>
                </a:solidFill>
                <a:cs typeface="+mn-ea"/>
                <a:sym typeface="+mn-lt"/>
              </a:endParaRPr>
            </a:p>
          </p:txBody>
        </p:sp>
        <p:sp>
          <p:nvSpPr>
            <p:cNvPr id="11" name="TextBox 14"/>
            <p:cNvSpPr txBox="1"/>
            <p:nvPr/>
          </p:nvSpPr>
          <p:spPr>
            <a:xfrm>
              <a:off x="2948535" y="4319907"/>
              <a:ext cx="2811555" cy="665663"/>
            </a:xfrm>
            <a:prstGeom prst="rect">
              <a:avLst/>
            </a:prstGeom>
            <a:noFill/>
          </p:spPr>
          <p:txBody>
            <a:bodyPr wrap="square" rtlCol="0">
              <a:spAutoFit/>
            </a:bodyPr>
            <a:lstStyle/>
            <a:p>
              <a:r>
                <a:rPr lang="en-US" altLang="zh-CN" sz="1250" dirty="0">
                  <a:solidFill>
                    <a:schemeClr val="bg1">
                      <a:lumMod val="50000"/>
                    </a:schemeClr>
                  </a:solidFill>
                  <a:cs typeface="+mn-ea"/>
                  <a:sym typeface="+mn-lt"/>
                </a:rPr>
                <a:t>Add teacher</a:t>
              </a:r>
              <a:endParaRPr lang="zh-CN" altLang="en-US" sz="1250" dirty="0">
                <a:solidFill>
                  <a:schemeClr val="bg1">
                    <a:lumMod val="50000"/>
                  </a:schemeClr>
                </a:solidFill>
                <a:cs typeface="+mn-ea"/>
                <a:sym typeface="+mn-lt"/>
              </a:endParaRPr>
            </a:p>
          </p:txBody>
        </p:sp>
      </p:grpSp>
      <p:grpSp>
        <p:nvGrpSpPr>
          <p:cNvPr id="13" name="组合 12"/>
          <p:cNvGrpSpPr/>
          <p:nvPr/>
        </p:nvGrpSpPr>
        <p:grpSpPr>
          <a:xfrm>
            <a:off x="7072747" y="2347941"/>
            <a:ext cx="1171610" cy="568312"/>
            <a:chOff x="10715080" y="3672185"/>
            <a:chExt cx="2811555" cy="1335773"/>
          </a:xfrm>
        </p:grpSpPr>
        <p:sp>
          <p:nvSpPr>
            <p:cNvPr id="14" name="Rounded Rectangle 43"/>
            <p:cNvSpPr/>
            <p:nvPr/>
          </p:nvSpPr>
          <p:spPr>
            <a:xfrm>
              <a:off x="10730680" y="3673227"/>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15" name="TextBox 18"/>
            <p:cNvSpPr txBox="1"/>
            <p:nvPr/>
          </p:nvSpPr>
          <p:spPr>
            <a:xfrm>
              <a:off x="10955510" y="3672185"/>
              <a:ext cx="1856198" cy="611932"/>
            </a:xfrm>
            <a:prstGeom prst="rect">
              <a:avLst/>
            </a:prstGeom>
            <a:noFill/>
          </p:spPr>
          <p:txBody>
            <a:bodyPr wrap="square" rtlCol="0">
              <a:spAutoFit/>
            </a:bodyPr>
            <a:lstStyle/>
            <a:p>
              <a:r>
                <a:rPr lang="zh-CN" altLang="id-ID" sz="1100" dirty="0">
                  <a:solidFill>
                    <a:schemeClr val="bg1"/>
                  </a:solidFill>
                  <a:cs typeface="+mn-ea"/>
                  <a:sym typeface="+mn-lt"/>
                </a:rPr>
                <a:t>添加学生</a:t>
              </a:r>
              <a:endParaRPr lang="zh-CN" altLang="id-ID" sz="1100" dirty="0">
                <a:solidFill>
                  <a:schemeClr val="bg1"/>
                </a:solidFill>
                <a:cs typeface="+mn-ea"/>
                <a:sym typeface="+mn-lt"/>
              </a:endParaRPr>
            </a:p>
          </p:txBody>
        </p:sp>
        <p:sp>
          <p:nvSpPr>
            <p:cNvPr id="16" name="TextBox 21"/>
            <p:cNvSpPr txBox="1"/>
            <p:nvPr/>
          </p:nvSpPr>
          <p:spPr>
            <a:xfrm>
              <a:off x="10715080" y="4342295"/>
              <a:ext cx="2811555" cy="665663"/>
            </a:xfrm>
            <a:prstGeom prst="rect">
              <a:avLst/>
            </a:prstGeom>
            <a:noFill/>
          </p:spPr>
          <p:txBody>
            <a:bodyPr wrap="square" rtlCol="0">
              <a:spAutoFit/>
            </a:bodyPr>
            <a:lstStyle/>
            <a:p>
              <a:r>
                <a:rPr lang="en-US" altLang="zh-CN" sz="1250" dirty="0">
                  <a:solidFill>
                    <a:schemeClr val="bg1">
                      <a:lumMod val="50000"/>
                    </a:schemeClr>
                  </a:solidFill>
                  <a:cs typeface="+mn-ea"/>
                  <a:sym typeface="+mn-lt"/>
                </a:rPr>
                <a:t>Add student</a:t>
              </a:r>
              <a:endParaRPr lang="zh-CN" altLang="en-US" sz="1250" dirty="0">
                <a:solidFill>
                  <a:schemeClr val="bg1">
                    <a:lumMod val="50000"/>
                  </a:schemeClr>
                </a:solidFill>
                <a:cs typeface="+mn-ea"/>
                <a:sym typeface="+mn-lt"/>
              </a:endParaRPr>
            </a:p>
          </p:txBody>
        </p:sp>
      </p:grpSp>
      <p:sp>
        <p:nvSpPr>
          <p:cNvPr id="17" name="TextBox 22"/>
          <p:cNvSpPr txBox="1"/>
          <p:nvPr/>
        </p:nvSpPr>
        <p:spPr>
          <a:xfrm>
            <a:off x="6776720" y="2906395"/>
            <a:ext cx="1915795" cy="699135"/>
          </a:xfrm>
          <a:prstGeom prst="rect">
            <a:avLst/>
          </a:prstGeom>
          <a:noFill/>
        </p:spPr>
        <p:txBody>
          <a:bodyPr wrap="square" lIns="36470" tIns="18235" rIns="36470" bIns="18235" rtlCol="0">
            <a:spAutoFit/>
          </a:bodyPr>
          <a:lstStyle/>
          <a:p>
            <a:pPr>
              <a:lnSpc>
                <a:spcPct val="150000"/>
              </a:lnSpc>
            </a:pPr>
            <a:r>
              <a:rPr lang="zh-CN" altLang="en-US" sz="955" dirty="0">
                <a:solidFill>
                  <a:schemeClr val="bg1">
                    <a:lumMod val="50000"/>
                  </a:schemeClr>
                </a:solidFill>
                <a:cs typeface="+mn-ea"/>
                <a:sym typeface="+mn-lt"/>
              </a:rPr>
              <a:t>添加学生，输入学号姓名、专业、班级、所属学院及设置密码</a:t>
            </a:r>
            <a:endParaRPr lang="zh-CN" altLang="en-US" sz="955" dirty="0">
              <a:solidFill>
                <a:schemeClr val="bg1">
                  <a:lumMod val="50000"/>
                </a:schemeClr>
              </a:solidFill>
              <a:cs typeface="+mn-ea"/>
              <a:sym typeface="+mn-lt"/>
            </a:endParaRPr>
          </a:p>
          <a:p>
            <a:pPr>
              <a:lnSpc>
                <a:spcPct val="150000"/>
              </a:lnSpc>
            </a:pPr>
            <a:endParaRPr lang="zh-CN" altLang="en-US" sz="955" dirty="0">
              <a:solidFill>
                <a:schemeClr val="bg1">
                  <a:lumMod val="50000"/>
                </a:schemeClr>
              </a:solidFill>
              <a:cs typeface="+mn-ea"/>
              <a:sym typeface="+mn-lt"/>
            </a:endParaRPr>
          </a:p>
        </p:txBody>
      </p:sp>
      <p:sp>
        <p:nvSpPr>
          <p:cNvPr id="20" name="Rounded Rectangle 43"/>
          <p:cNvSpPr/>
          <p:nvPr/>
        </p:nvSpPr>
        <p:spPr>
          <a:xfrm>
            <a:off x="1149985" y="1071245"/>
            <a:ext cx="1193800" cy="237490"/>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470" tIns="18235" rIns="36470" bIns="18235" rtlCol="0" anchor="ctr"/>
          <a:lstStyle/>
          <a:p>
            <a:pPr algn="ctr"/>
            <a:endParaRPr lang="id-ID" sz="975">
              <a:cs typeface="+mn-ea"/>
              <a:sym typeface="+mn-lt"/>
            </a:endParaRPr>
          </a:p>
        </p:txBody>
      </p:sp>
      <p:sp>
        <p:nvSpPr>
          <p:cNvPr id="23" name="TextBox 28"/>
          <p:cNvSpPr txBox="1"/>
          <p:nvPr/>
        </p:nvSpPr>
        <p:spPr>
          <a:xfrm>
            <a:off x="1341755" y="1087755"/>
            <a:ext cx="939165" cy="204470"/>
          </a:xfrm>
          <a:prstGeom prst="rect">
            <a:avLst/>
          </a:prstGeom>
          <a:noFill/>
        </p:spPr>
        <p:txBody>
          <a:bodyPr wrap="square" lIns="36470" tIns="18235" rIns="36470" bIns="18235" rtlCol="0">
            <a:spAutoFit/>
          </a:bodyPr>
          <a:lstStyle/>
          <a:p>
            <a:r>
              <a:rPr lang="zh-CN" altLang="id-ID" sz="1100" dirty="0">
                <a:solidFill>
                  <a:schemeClr val="bg1"/>
                </a:solidFill>
                <a:cs typeface="+mn-ea"/>
                <a:sym typeface="+mn-lt"/>
              </a:rPr>
              <a:t>用 户 添 加</a:t>
            </a:r>
            <a:endParaRPr lang="zh-CN" altLang="id-ID" sz="1100" dirty="0">
              <a:solidFill>
                <a:schemeClr val="bg1"/>
              </a:solidFill>
              <a:cs typeface="+mn-ea"/>
              <a:sym typeface="+mn-lt"/>
            </a:endParaRPr>
          </a:p>
        </p:txBody>
      </p:sp>
      <p:sp>
        <p:nvSpPr>
          <p:cNvPr id="24" name="TextBox 20"/>
          <p:cNvSpPr txBox="1"/>
          <p:nvPr/>
        </p:nvSpPr>
        <p:spPr>
          <a:xfrm>
            <a:off x="907976" y="292746"/>
            <a:ext cx="2712046" cy="460375"/>
          </a:xfrm>
          <a:prstGeom prst="rect">
            <a:avLst/>
          </a:prstGeom>
          <a:noFill/>
        </p:spPr>
        <p:txBody>
          <a:bodyPr wrap="square" rtlCol="0">
            <a:spAutoFit/>
          </a:bodyPr>
          <a:lstStyle/>
          <a:p>
            <a:r>
              <a:rPr lang="zh-CN" altLang="en-US" sz="2400" dirty="0">
                <a:cs typeface="+mn-ea"/>
                <a:sym typeface="+mn-lt"/>
              </a:rPr>
              <a:t>用户添加</a:t>
            </a:r>
            <a:endParaRPr lang="zh-CN" altLang="en-US" sz="2400" dirty="0">
              <a:cs typeface="+mn-ea"/>
              <a:sym typeface="+mn-lt"/>
            </a:endParaRPr>
          </a:p>
        </p:txBody>
      </p:sp>
      <p:cxnSp>
        <p:nvCxnSpPr>
          <p:cNvPr id="26" name="直接连接符 25"/>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6547644" y="169636"/>
            <a:ext cx="3101936" cy="584549"/>
            <a:chOff x="6547644" y="169636"/>
            <a:chExt cx="3101936" cy="584549"/>
          </a:xfrm>
        </p:grpSpPr>
        <p:sp>
          <p:nvSpPr>
            <p:cNvPr id="6" name="TextBox 20"/>
            <p:cNvSpPr txBox="1"/>
            <p:nvPr/>
          </p:nvSpPr>
          <p:spPr>
            <a:xfrm>
              <a:off x="6547644" y="169636"/>
              <a:ext cx="2067957" cy="583565"/>
            </a:xfrm>
            <a:prstGeom prst="rect">
              <a:avLst/>
            </a:prstGeom>
            <a:noFill/>
          </p:spPr>
          <p:txBody>
            <a:bodyPr wrap="square" rtlCol="0">
              <a:spAutoFit/>
            </a:bodyPr>
            <a:p>
              <a:endParaRPr lang="zh-CN" altLang="en-US" sz="3200" dirty="0">
                <a:solidFill>
                  <a:schemeClr val="accent2"/>
                </a:solidFill>
                <a:cs typeface="+mn-ea"/>
                <a:sym typeface="+mn-lt"/>
              </a:endParaRPr>
            </a:p>
          </p:txBody>
        </p:sp>
        <p:sp>
          <p:nvSpPr>
            <p:cNvPr id="7" name="TextBox 20"/>
            <p:cNvSpPr txBox="1"/>
            <p:nvPr/>
          </p:nvSpPr>
          <p:spPr>
            <a:xfrm>
              <a:off x="7581623" y="322241"/>
              <a:ext cx="2067957" cy="275590"/>
            </a:xfrm>
            <a:prstGeom prst="rect">
              <a:avLst/>
            </a:prstGeom>
            <a:noFill/>
          </p:spPr>
          <p:txBody>
            <a:bodyPr wrap="square" rtlCol="0">
              <a:spAutoFit/>
            </a:bodyPr>
            <a:p>
              <a:r>
                <a:rPr lang="zh-CN" altLang="en-US" sz="1200" dirty="0">
                  <a:cs typeface="+mn-ea"/>
                  <a:sym typeface="+mn-lt"/>
                </a:rPr>
                <a:t>课堂知识反馈系统</a:t>
              </a:r>
              <a:endParaRPr lang="zh-CN" altLang="en-US" sz="1200" dirty="0">
                <a:cs typeface="+mn-ea"/>
                <a:sym typeface="+mn-lt"/>
              </a:endParaRPr>
            </a:p>
          </p:txBody>
        </p:sp>
        <p:sp>
          <p:nvSpPr>
            <p:cNvPr id="32" name="TextBox 20"/>
            <p:cNvSpPr txBox="1"/>
            <p:nvPr/>
          </p:nvSpPr>
          <p:spPr>
            <a:xfrm>
              <a:off x="7497025" y="570670"/>
              <a:ext cx="2067957" cy="183515"/>
            </a:xfrm>
            <a:prstGeom prst="rect">
              <a:avLst/>
            </a:prstGeom>
            <a:noFill/>
          </p:spPr>
          <p:txBody>
            <a:bodyPr wrap="square" rtlCol="0">
              <a:spAutoFit/>
            </a:bodyPr>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pic>
        <p:nvPicPr>
          <p:cNvPr id="43" name="图片 42" descr="C:\项目演示\添加教师.png添加教师"/>
          <p:cNvPicPr>
            <a:picLocks noChangeAspect="1"/>
          </p:cNvPicPr>
          <p:nvPr/>
        </p:nvPicPr>
        <p:blipFill>
          <a:blip r:embed="rId2"/>
          <a:srcRect/>
          <a:stretch>
            <a:fillRect/>
          </a:stretch>
        </p:blipFill>
        <p:spPr>
          <a:xfrm>
            <a:off x="926465" y="2077720"/>
            <a:ext cx="1911350" cy="2278380"/>
          </a:xfrm>
          <a:custGeom>
            <a:avLst/>
            <a:gdLst>
              <a:gd name="connsiteX0" fmla="*/ 0 w 1856167"/>
              <a:gd name="connsiteY0" fmla="*/ 0 h 2428892"/>
              <a:gd name="connsiteX1" fmla="*/ 1856167 w 1856167"/>
              <a:gd name="connsiteY1" fmla="*/ 0 h 2428892"/>
              <a:gd name="connsiteX2" fmla="*/ 1856167 w 1856167"/>
              <a:gd name="connsiteY2" fmla="*/ 2428892 h 2428892"/>
              <a:gd name="connsiteX3" fmla="*/ 0 w 1856167"/>
              <a:gd name="connsiteY3" fmla="*/ 2428892 h 2428892"/>
            </a:gdLst>
            <a:ahLst/>
            <a:cxnLst>
              <a:cxn ang="0">
                <a:pos x="connsiteX0" y="connsiteY0"/>
              </a:cxn>
              <a:cxn ang="0">
                <a:pos x="connsiteX1" y="connsiteY1"/>
              </a:cxn>
              <a:cxn ang="0">
                <a:pos x="connsiteX2" y="connsiteY2"/>
              </a:cxn>
              <a:cxn ang="0">
                <a:pos x="connsiteX3" y="connsiteY3"/>
              </a:cxn>
            </a:cxnLst>
            <a:rect l="l" t="t" r="r" b="b"/>
            <a:pathLst>
              <a:path w="1856167" h="2428892">
                <a:moveTo>
                  <a:pt x="0" y="0"/>
                </a:moveTo>
                <a:lnTo>
                  <a:pt x="1856167" y="0"/>
                </a:lnTo>
                <a:lnTo>
                  <a:pt x="1856167" y="2428892"/>
                </a:lnTo>
                <a:lnTo>
                  <a:pt x="0" y="2428892"/>
                </a:lnTo>
                <a:close/>
              </a:path>
            </a:pathLst>
          </a:custGeom>
        </p:spPr>
      </p:pic>
      <p:sp>
        <p:nvSpPr>
          <p:cNvPr id="50" name="TextBox 22"/>
          <p:cNvSpPr txBox="1"/>
          <p:nvPr/>
        </p:nvSpPr>
        <p:spPr>
          <a:xfrm>
            <a:off x="2895600" y="2906395"/>
            <a:ext cx="1915795" cy="699135"/>
          </a:xfrm>
          <a:prstGeom prst="rect">
            <a:avLst/>
          </a:prstGeom>
          <a:noFill/>
        </p:spPr>
        <p:txBody>
          <a:bodyPr wrap="square" lIns="36470" tIns="18235" rIns="36470" bIns="18235" rtlCol="0">
            <a:spAutoFit/>
          </a:bodyPr>
          <a:p>
            <a:pPr>
              <a:lnSpc>
                <a:spcPct val="150000"/>
              </a:lnSpc>
            </a:pPr>
            <a:r>
              <a:rPr lang="zh-CN" altLang="en-US" sz="955" dirty="0">
                <a:solidFill>
                  <a:schemeClr val="bg1">
                    <a:lumMod val="50000"/>
                  </a:schemeClr>
                </a:solidFill>
                <a:cs typeface="+mn-ea"/>
                <a:sym typeface="+mn-lt"/>
              </a:rPr>
              <a:t>添加教师，输入工号姓名、所属部门及设置密码</a:t>
            </a:r>
            <a:endParaRPr lang="zh-CN" altLang="en-US" sz="955" dirty="0">
              <a:solidFill>
                <a:schemeClr val="bg1">
                  <a:lumMod val="50000"/>
                </a:schemeClr>
              </a:solidFill>
              <a:cs typeface="+mn-ea"/>
              <a:sym typeface="+mn-lt"/>
            </a:endParaRPr>
          </a:p>
          <a:p>
            <a:pPr>
              <a:lnSpc>
                <a:spcPct val="150000"/>
              </a:lnSpc>
            </a:pPr>
            <a:endParaRPr lang="zh-CN" altLang="en-US" sz="955" dirty="0">
              <a:solidFill>
                <a:schemeClr val="bg1">
                  <a:lumMod val="50000"/>
                </a:schemeClr>
              </a:solidFill>
              <a:cs typeface="+mn-ea"/>
              <a:sym typeface="+mn-lt"/>
            </a:endParaRPr>
          </a:p>
        </p:txBody>
      </p:sp>
      <p:pic>
        <p:nvPicPr>
          <p:cNvPr id="51" name="图片 50"/>
          <p:cNvPicPr>
            <a:picLocks noChangeAspect="1"/>
          </p:cNvPicPr>
          <p:nvPr/>
        </p:nvPicPr>
        <p:blipFill>
          <a:blip r:embed="rId3"/>
          <a:stretch>
            <a:fillRect/>
          </a:stretch>
        </p:blipFill>
        <p:spPr>
          <a:xfrm>
            <a:off x="2837815" y="1087755"/>
            <a:ext cx="1724660" cy="845185"/>
          </a:xfrm>
          <a:prstGeom prst="rect">
            <a:avLst/>
          </a:prstGeom>
        </p:spPr>
      </p:pic>
      <p:sp>
        <p:nvSpPr>
          <p:cNvPr id="4" name="矩形 3">
            <a:hlinkClick r:id="rId4"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anim calcmode="lin" valueType="num">
                                      <p:cBhvr>
                                        <p:cTn id="11" dur="1000" fill="hold"/>
                                        <p:tgtEl>
                                          <p:spTgt spid="23"/>
                                        </p:tgtEl>
                                        <p:attrNameLst>
                                          <p:attrName>ppt_x</p:attrName>
                                        </p:attrNameLst>
                                      </p:cBhvr>
                                      <p:tavLst>
                                        <p:tav tm="0">
                                          <p:val>
                                            <p:strVal val="#ppt_x"/>
                                          </p:val>
                                        </p:tav>
                                        <p:tav tm="100000">
                                          <p:val>
                                            <p:strVal val="#ppt_x"/>
                                          </p:val>
                                        </p:tav>
                                      </p:tavLst>
                                    </p:anim>
                                    <p:anim calcmode="lin" valueType="num">
                                      <p:cBhvr>
                                        <p:cTn id="12" dur="1000" fill="hold"/>
                                        <p:tgtEl>
                                          <p:spTgt spid="23"/>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300"/>
                                        <p:tgtEl>
                                          <p:spTgt spid="26"/>
                                        </p:tgtEl>
                                      </p:cBhvr>
                                    </p:animEffect>
                                  </p:childTnLst>
                                </p:cTn>
                              </p:par>
                            </p:childTnLst>
                          </p:cTn>
                        </p:par>
                        <p:par>
                          <p:cTn id="17" fill="hold">
                            <p:stCondLst>
                              <p:cond delay="1000"/>
                            </p:stCondLst>
                            <p:childTnLst>
                              <p:par>
                                <p:cTn id="18" presetID="2" presetClass="entr" presetSubtype="8" fill="hold" grpId="0" nodeType="afterEffect">
                                  <p:stCondLst>
                                    <p:cond delay="0"/>
                                  </p:stCondLst>
                                  <p:iterate type="wd">
                                    <p:tmPct val="10000"/>
                                  </p:iterate>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400" fill="hold"/>
                                        <p:tgtEl>
                                          <p:spTgt spid="24"/>
                                        </p:tgtEl>
                                        <p:attrNameLst>
                                          <p:attrName>ppt_x</p:attrName>
                                        </p:attrNameLst>
                                      </p:cBhvr>
                                      <p:tavLst>
                                        <p:tav tm="0">
                                          <p:val>
                                            <p:strVal val="0-#ppt_w/2"/>
                                          </p:val>
                                        </p:tav>
                                        <p:tav tm="100000">
                                          <p:val>
                                            <p:strVal val="#ppt_x"/>
                                          </p:val>
                                        </p:tav>
                                      </p:tavLst>
                                    </p:anim>
                                    <p:anim calcmode="lin" valueType="num">
                                      <p:cBhvr additive="base">
                                        <p:cTn id="21" dur="400" fill="hold"/>
                                        <p:tgtEl>
                                          <p:spTgt spid="24"/>
                                        </p:tgtEl>
                                        <p:attrNameLst>
                                          <p:attrName>ppt_y</p:attrName>
                                        </p:attrNameLst>
                                      </p:cBhvr>
                                      <p:tavLst>
                                        <p:tav tm="0">
                                          <p:val>
                                            <p:strVal val="#ppt_y"/>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2299"/>
                            </p:stCondLst>
                            <p:childTnLst>
                              <p:par>
                                <p:cTn id="28" presetID="4" presetClass="entr" presetSubtype="16" fill="hold" nodeType="afterEffect">
                                  <p:stCondLst>
                                    <p:cond delay="0"/>
                                  </p:stCondLst>
                                  <p:childTnLst>
                                    <p:set>
                                      <p:cBhvr>
                                        <p:cTn id="29" dur="1000" fill="hold">
                                          <p:stCondLst>
                                            <p:cond delay="0"/>
                                          </p:stCondLst>
                                        </p:cTn>
                                        <p:tgtEl>
                                          <p:spTgt spid="51"/>
                                        </p:tgtEl>
                                        <p:attrNameLst>
                                          <p:attrName>style.visibility</p:attrName>
                                        </p:attrNameLst>
                                      </p:cBhvr>
                                      <p:to>
                                        <p:strVal val="visible"/>
                                      </p:to>
                                    </p:set>
                                    <p:animEffect transition="in" filter="box(in)">
                                      <p:cBhvr>
                                        <p:cTn id="30" dur="1000"/>
                                        <p:tgtEl>
                                          <p:spTgt spid="51"/>
                                        </p:tgtEl>
                                      </p:cBhvr>
                                    </p:animEffect>
                                  </p:childTnLst>
                                </p:cTn>
                              </p:par>
                            </p:childTnLst>
                          </p:cTn>
                        </p:par>
                        <p:par>
                          <p:cTn id="31" fill="hold">
                            <p:stCondLst>
                              <p:cond delay="3299"/>
                            </p:stCondLst>
                            <p:childTnLst>
                              <p:par>
                                <p:cTn id="32" presetID="53" presetClass="entr" presetSubtype="16"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par>
                          <p:cTn id="37" fill="hold">
                            <p:stCondLst>
                              <p:cond delay="3799"/>
                            </p:stCondLst>
                            <p:childTnLst>
                              <p:par>
                                <p:cTn id="38" presetID="12" presetClass="entr" presetSubtype="8"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p:tgtEl>
                                          <p:spTgt spid="13"/>
                                        </p:tgtEl>
                                        <p:attrNameLst>
                                          <p:attrName>ppt_x</p:attrName>
                                        </p:attrNameLst>
                                      </p:cBhvr>
                                      <p:tavLst>
                                        <p:tav tm="0">
                                          <p:val>
                                            <p:strVal val="#ppt_x-#ppt_w*1.125000"/>
                                          </p:val>
                                        </p:tav>
                                        <p:tav tm="100000">
                                          <p:val>
                                            <p:strVal val="#ppt_x"/>
                                          </p:val>
                                        </p:tav>
                                      </p:tavLst>
                                    </p:anim>
                                    <p:animEffect transition="in" filter="wipe(right)">
                                      <p:cBhvr>
                                        <p:cTn id="41" dur="500"/>
                                        <p:tgtEl>
                                          <p:spTgt spid="13"/>
                                        </p:tgtEl>
                                      </p:cBhvr>
                                    </p:animEffect>
                                  </p:childTnLst>
                                </p:cTn>
                              </p:par>
                            </p:childTnLst>
                          </p:cTn>
                        </p:par>
                        <p:par>
                          <p:cTn id="42" fill="hold">
                            <p:stCondLst>
                              <p:cond delay="4299"/>
                            </p:stCondLst>
                            <p:childTnLst>
                              <p:par>
                                <p:cTn id="43" presetID="14" presetClass="entr" presetSubtype="1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randombar(horizontal)">
                                      <p:cBhvr>
                                        <p:cTn id="45" dur="500"/>
                                        <p:tgtEl>
                                          <p:spTgt spid="17"/>
                                        </p:tgtEl>
                                      </p:cBhvr>
                                    </p:animEffect>
                                  </p:childTnLst>
                                </p:cTn>
                              </p:par>
                              <p:par>
                                <p:cTn id="46" presetID="53" presetClass="entr" presetSubtype="16"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fltVal val="0"/>
                                          </p:val>
                                        </p:tav>
                                        <p:tav tm="100000">
                                          <p:val>
                                            <p:strVal val="#ppt_w"/>
                                          </p:val>
                                        </p:tav>
                                      </p:tavLst>
                                    </p:anim>
                                    <p:anim calcmode="lin" valueType="num">
                                      <p:cBhvr>
                                        <p:cTn id="49" dur="500" fill="hold"/>
                                        <p:tgtEl>
                                          <p:spTgt spid="3"/>
                                        </p:tgtEl>
                                        <p:attrNameLst>
                                          <p:attrName>ppt_h</p:attrName>
                                        </p:attrNameLst>
                                      </p:cBhvr>
                                      <p:tavLst>
                                        <p:tav tm="0">
                                          <p:val>
                                            <p:fltVal val="0"/>
                                          </p:val>
                                        </p:tav>
                                        <p:tav tm="100000">
                                          <p:val>
                                            <p:strVal val="#ppt_h"/>
                                          </p:val>
                                        </p:tav>
                                      </p:tavLst>
                                    </p:anim>
                                    <p:animEffect transition="in" filter="fade">
                                      <p:cBhvr>
                                        <p:cTn id="50" dur="500"/>
                                        <p:tgtEl>
                                          <p:spTgt spid="3"/>
                                        </p:tgtEl>
                                      </p:cBhvr>
                                    </p:animEffect>
                                  </p:childTnLst>
                                </p:cTn>
                              </p:par>
                              <p:par>
                                <p:cTn id="51" presetID="14" presetClass="entr" presetSubtype="1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randombar(horizontal)">
                                      <p:cBhvr>
                                        <p:cTn id="53" dur="400"/>
                                        <p:tgtEl>
                                          <p:spTgt spid="5"/>
                                        </p:tgtEl>
                                      </p:cBhvr>
                                    </p:animEffect>
                                  </p:childTnLst>
                                </p:cTn>
                              </p:par>
                              <p:par>
                                <p:cTn id="54" presetID="53" presetClass="entr" presetSubtype="16"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p:cTn id="56" dur="500" fill="hold"/>
                                        <p:tgtEl>
                                          <p:spTgt spid="43"/>
                                        </p:tgtEl>
                                        <p:attrNameLst>
                                          <p:attrName>ppt_w</p:attrName>
                                        </p:attrNameLst>
                                      </p:cBhvr>
                                      <p:tavLst>
                                        <p:tav tm="0">
                                          <p:val>
                                            <p:fltVal val="0"/>
                                          </p:val>
                                        </p:tav>
                                        <p:tav tm="100000">
                                          <p:val>
                                            <p:strVal val="#ppt_w"/>
                                          </p:val>
                                        </p:tav>
                                      </p:tavLst>
                                    </p:anim>
                                    <p:anim calcmode="lin" valueType="num">
                                      <p:cBhvr>
                                        <p:cTn id="57" dur="500" fill="hold"/>
                                        <p:tgtEl>
                                          <p:spTgt spid="43"/>
                                        </p:tgtEl>
                                        <p:attrNameLst>
                                          <p:attrName>ppt_h</p:attrName>
                                        </p:attrNameLst>
                                      </p:cBhvr>
                                      <p:tavLst>
                                        <p:tav tm="0">
                                          <p:val>
                                            <p:fltVal val="0"/>
                                          </p:val>
                                        </p:tav>
                                        <p:tav tm="100000">
                                          <p:val>
                                            <p:strVal val="#ppt_h"/>
                                          </p:val>
                                        </p:tav>
                                      </p:tavLst>
                                    </p:anim>
                                    <p:animEffect transition="in" filter="fade">
                                      <p:cBhvr>
                                        <p:cTn id="58" dur="500"/>
                                        <p:tgtEl>
                                          <p:spTgt spid="43"/>
                                        </p:tgtEl>
                                      </p:cBhvr>
                                    </p:animEffect>
                                  </p:childTnLst>
                                </p:cTn>
                              </p:par>
                            </p:childTnLst>
                          </p:cTn>
                        </p:par>
                        <p:par>
                          <p:cTn id="59" fill="hold">
                            <p:stCondLst>
                              <p:cond delay="4799"/>
                            </p:stCondLst>
                            <p:childTnLst>
                              <p:par>
                                <p:cTn id="60" presetID="14" presetClass="entr" presetSubtype="10" fill="hold" grpId="0" nodeType="after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randombar(horizontal)">
                                      <p:cBhvr>
                                        <p:cTn id="62" dur="500"/>
                                        <p:tgtEl>
                                          <p:spTgt spid="50"/>
                                        </p:tgtEl>
                                      </p:cBhvr>
                                    </p:animEffect>
                                  </p:childTnLst>
                                </p:cTn>
                              </p:par>
                              <p:par>
                                <p:cTn id="63" presetID="2" presetClass="entr" presetSubtype="8"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400" fill="hold"/>
                                        <p:tgtEl>
                                          <p:spTgt spid="4"/>
                                        </p:tgtEl>
                                        <p:attrNameLst>
                                          <p:attrName>ppt_x</p:attrName>
                                        </p:attrNameLst>
                                      </p:cBhvr>
                                      <p:tavLst>
                                        <p:tav tm="0">
                                          <p:val>
                                            <p:strVal val="0-#ppt_w/2"/>
                                          </p:val>
                                        </p:tav>
                                        <p:tav tm="100000">
                                          <p:val>
                                            <p:strVal val="#ppt_x"/>
                                          </p:val>
                                        </p:tav>
                                      </p:tavLst>
                                    </p:anim>
                                    <p:anim calcmode="lin" valueType="num">
                                      <p:cBhvr additive="base">
                                        <p:cTn id="66" dur="4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bldLvl="0" animBg="1"/>
      <p:bldP spid="23" grpId="0"/>
      <p:bldP spid="24" grpId="0"/>
      <p:bldP spid="31" grpId="0" bldLvl="0" animBg="1"/>
      <p:bldP spid="50" grpId="0"/>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项目演示\查询学生.png查询学生"/>
          <p:cNvPicPr>
            <a:picLocks noChangeAspect="1"/>
          </p:cNvPicPr>
          <p:nvPr/>
        </p:nvPicPr>
        <p:blipFill>
          <a:blip r:embed="rId1"/>
          <a:srcRect/>
          <a:stretch>
            <a:fillRect/>
          </a:stretch>
        </p:blipFill>
        <p:spPr>
          <a:xfrm>
            <a:off x="4866640" y="2275205"/>
            <a:ext cx="1910080" cy="2035175"/>
          </a:xfrm>
          <a:prstGeom prst="rect">
            <a:avLst/>
          </a:prstGeom>
        </p:spPr>
      </p:pic>
      <p:grpSp>
        <p:nvGrpSpPr>
          <p:cNvPr id="8" name="组合 7"/>
          <p:cNvGrpSpPr/>
          <p:nvPr/>
        </p:nvGrpSpPr>
        <p:grpSpPr>
          <a:xfrm>
            <a:off x="3060240" y="2336834"/>
            <a:ext cx="1171610" cy="569582"/>
            <a:chOff x="2948535" y="3646812"/>
            <a:chExt cx="2811555" cy="1338758"/>
          </a:xfrm>
        </p:grpSpPr>
        <p:sp>
          <p:nvSpPr>
            <p:cNvPr id="9" name="Rounded Rectangle 43"/>
            <p:cNvSpPr/>
            <p:nvPr/>
          </p:nvSpPr>
          <p:spPr>
            <a:xfrm>
              <a:off x="2964135" y="3673227"/>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10" name="TextBox 13"/>
            <p:cNvSpPr txBox="1"/>
            <p:nvPr/>
          </p:nvSpPr>
          <p:spPr>
            <a:xfrm>
              <a:off x="3301729" y="3646812"/>
              <a:ext cx="2104106" cy="611932"/>
            </a:xfrm>
            <a:prstGeom prst="rect">
              <a:avLst/>
            </a:prstGeom>
            <a:noFill/>
          </p:spPr>
          <p:txBody>
            <a:bodyPr wrap="square" rtlCol="0">
              <a:spAutoFit/>
            </a:bodyPr>
            <a:lstStyle/>
            <a:p>
              <a:r>
                <a:rPr lang="zh-CN" altLang="id-ID" sz="1100" dirty="0">
                  <a:solidFill>
                    <a:schemeClr val="bg1"/>
                  </a:solidFill>
                  <a:cs typeface="+mn-ea"/>
                  <a:sym typeface="+mn-lt"/>
                </a:rPr>
                <a:t>查询教师</a:t>
              </a:r>
              <a:endParaRPr lang="zh-CN" altLang="id-ID" sz="1100" dirty="0">
                <a:solidFill>
                  <a:schemeClr val="bg1"/>
                </a:solidFill>
                <a:cs typeface="+mn-ea"/>
                <a:sym typeface="+mn-lt"/>
              </a:endParaRPr>
            </a:p>
          </p:txBody>
        </p:sp>
        <p:sp>
          <p:nvSpPr>
            <p:cNvPr id="11" name="TextBox 14"/>
            <p:cNvSpPr txBox="1"/>
            <p:nvPr/>
          </p:nvSpPr>
          <p:spPr>
            <a:xfrm>
              <a:off x="2948535" y="4319907"/>
              <a:ext cx="2811555" cy="665663"/>
            </a:xfrm>
            <a:prstGeom prst="rect">
              <a:avLst/>
            </a:prstGeom>
            <a:noFill/>
          </p:spPr>
          <p:txBody>
            <a:bodyPr wrap="square" rtlCol="0">
              <a:spAutoFit/>
            </a:bodyPr>
            <a:lstStyle/>
            <a:p>
              <a:r>
                <a:rPr lang="en-US" altLang="zh-CN" sz="1250" dirty="0">
                  <a:solidFill>
                    <a:schemeClr val="bg1">
                      <a:lumMod val="50000"/>
                    </a:schemeClr>
                  </a:solidFill>
                  <a:cs typeface="+mn-ea"/>
                  <a:sym typeface="+mn-lt"/>
                </a:rPr>
                <a:t> teacher</a:t>
              </a:r>
              <a:endParaRPr lang="zh-CN" altLang="en-US" sz="1250" dirty="0">
                <a:solidFill>
                  <a:schemeClr val="bg1">
                    <a:lumMod val="50000"/>
                  </a:schemeClr>
                </a:solidFill>
                <a:cs typeface="+mn-ea"/>
                <a:sym typeface="+mn-lt"/>
              </a:endParaRPr>
            </a:p>
          </p:txBody>
        </p:sp>
      </p:grpSp>
      <p:grpSp>
        <p:nvGrpSpPr>
          <p:cNvPr id="13" name="组合 12"/>
          <p:cNvGrpSpPr/>
          <p:nvPr/>
        </p:nvGrpSpPr>
        <p:grpSpPr>
          <a:xfrm>
            <a:off x="7072747" y="2347941"/>
            <a:ext cx="1171610" cy="568312"/>
            <a:chOff x="10715080" y="3672185"/>
            <a:chExt cx="2811555" cy="1335773"/>
          </a:xfrm>
        </p:grpSpPr>
        <p:sp>
          <p:nvSpPr>
            <p:cNvPr id="14" name="Rounded Rectangle 43"/>
            <p:cNvSpPr/>
            <p:nvPr/>
          </p:nvSpPr>
          <p:spPr>
            <a:xfrm>
              <a:off x="10730680" y="3673227"/>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15" name="TextBox 18"/>
            <p:cNvSpPr txBox="1"/>
            <p:nvPr/>
          </p:nvSpPr>
          <p:spPr>
            <a:xfrm>
              <a:off x="10955510" y="3672185"/>
              <a:ext cx="1856198" cy="611932"/>
            </a:xfrm>
            <a:prstGeom prst="rect">
              <a:avLst/>
            </a:prstGeom>
            <a:noFill/>
          </p:spPr>
          <p:txBody>
            <a:bodyPr wrap="square" rtlCol="0">
              <a:spAutoFit/>
            </a:bodyPr>
            <a:lstStyle/>
            <a:p>
              <a:r>
                <a:rPr lang="zh-CN" altLang="id-ID" sz="1100" dirty="0">
                  <a:solidFill>
                    <a:schemeClr val="bg1"/>
                  </a:solidFill>
                  <a:cs typeface="+mn-ea"/>
                  <a:sym typeface="+mn-lt"/>
                </a:rPr>
                <a:t>添加学生</a:t>
              </a:r>
              <a:endParaRPr lang="zh-CN" altLang="id-ID" sz="1100" dirty="0">
                <a:solidFill>
                  <a:schemeClr val="bg1"/>
                </a:solidFill>
                <a:cs typeface="+mn-ea"/>
                <a:sym typeface="+mn-lt"/>
              </a:endParaRPr>
            </a:p>
          </p:txBody>
        </p:sp>
        <p:sp>
          <p:nvSpPr>
            <p:cNvPr id="16" name="TextBox 21"/>
            <p:cNvSpPr txBox="1"/>
            <p:nvPr/>
          </p:nvSpPr>
          <p:spPr>
            <a:xfrm>
              <a:off x="10715080" y="4342295"/>
              <a:ext cx="2811555" cy="665663"/>
            </a:xfrm>
            <a:prstGeom prst="rect">
              <a:avLst/>
            </a:prstGeom>
            <a:noFill/>
          </p:spPr>
          <p:txBody>
            <a:bodyPr wrap="square" rtlCol="0">
              <a:spAutoFit/>
            </a:bodyPr>
            <a:lstStyle/>
            <a:p>
              <a:r>
                <a:rPr lang="en-US" altLang="zh-CN" sz="1250" dirty="0">
                  <a:solidFill>
                    <a:schemeClr val="bg1">
                      <a:lumMod val="50000"/>
                    </a:schemeClr>
                  </a:solidFill>
                  <a:cs typeface="+mn-ea"/>
                  <a:sym typeface="+mn-lt"/>
                </a:rPr>
                <a:t> student</a:t>
              </a:r>
              <a:endParaRPr lang="zh-CN" altLang="en-US" sz="1250" dirty="0">
                <a:solidFill>
                  <a:schemeClr val="bg1">
                    <a:lumMod val="50000"/>
                  </a:schemeClr>
                </a:solidFill>
                <a:cs typeface="+mn-ea"/>
                <a:sym typeface="+mn-lt"/>
              </a:endParaRPr>
            </a:p>
          </p:txBody>
        </p:sp>
      </p:grpSp>
      <p:sp>
        <p:nvSpPr>
          <p:cNvPr id="17" name="TextBox 22"/>
          <p:cNvSpPr txBox="1"/>
          <p:nvPr/>
        </p:nvSpPr>
        <p:spPr>
          <a:xfrm>
            <a:off x="6776720" y="2906395"/>
            <a:ext cx="1915795" cy="920115"/>
          </a:xfrm>
          <a:prstGeom prst="rect">
            <a:avLst/>
          </a:prstGeom>
          <a:noFill/>
        </p:spPr>
        <p:txBody>
          <a:bodyPr wrap="square" lIns="36470" tIns="18235" rIns="36470" bIns="18235" rtlCol="0">
            <a:spAutoFit/>
          </a:bodyPr>
          <a:lstStyle/>
          <a:p>
            <a:pPr>
              <a:lnSpc>
                <a:spcPct val="150000"/>
              </a:lnSpc>
            </a:pPr>
            <a:r>
              <a:rPr lang="zh-CN" altLang="en-US" sz="955" dirty="0">
                <a:solidFill>
                  <a:schemeClr val="bg1">
                    <a:lumMod val="50000"/>
                  </a:schemeClr>
                </a:solidFill>
                <a:cs typeface="+mn-ea"/>
                <a:sym typeface="+mn-lt"/>
              </a:rPr>
              <a:t>查询已有学生，查看学号姓名、专业、班级、所属学院</a:t>
            </a:r>
            <a:r>
              <a:rPr lang="zh-CN" altLang="en-US" sz="955" dirty="0">
                <a:solidFill>
                  <a:schemeClr val="bg1">
                    <a:lumMod val="50000"/>
                  </a:schemeClr>
                </a:solidFill>
                <a:cs typeface="+mn-ea"/>
                <a:sym typeface="+mn-lt"/>
              </a:rPr>
              <a:t>及删除用户和修改信息</a:t>
            </a:r>
            <a:endParaRPr lang="zh-CN" altLang="en-US" sz="955" dirty="0">
              <a:solidFill>
                <a:schemeClr val="bg1">
                  <a:lumMod val="50000"/>
                </a:schemeClr>
              </a:solidFill>
              <a:cs typeface="+mn-ea"/>
              <a:sym typeface="+mn-lt"/>
            </a:endParaRPr>
          </a:p>
          <a:p>
            <a:pPr>
              <a:lnSpc>
                <a:spcPct val="150000"/>
              </a:lnSpc>
            </a:pPr>
            <a:endParaRPr lang="zh-CN" altLang="en-US" sz="955" dirty="0">
              <a:solidFill>
                <a:schemeClr val="bg1">
                  <a:lumMod val="50000"/>
                </a:schemeClr>
              </a:solidFill>
              <a:cs typeface="+mn-ea"/>
              <a:sym typeface="+mn-lt"/>
            </a:endParaRPr>
          </a:p>
        </p:txBody>
      </p:sp>
      <p:sp>
        <p:nvSpPr>
          <p:cNvPr id="20" name="Rounded Rectangle 43"/>
          <p:cNvSpPr/>
          <p:nvPr/>
        </p:nvSpPr>
        <p:spPr>
          <a:xfrm>
            <a:off x="1149985" y="1071245"/>
            <a:ext cx="1193800" cy="237490"/>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470" tIns="18235" rIns="36470" bIns="18235" rtlCol="0" anchor="ctr"/>
          <a:lstStyle/>
          <a:p>
            <a:pPr algn="ctr"/>
            <a:endParaRPr lang="id-ID" sz="975">
              <a:cs typeface="+mn-ea"/>
              <a:sym typeface="+mn-lt"/>
            </a:endParaRPr>
          </a:p>
        </p:txBody>
      </p:sp>
      <p:sp>
        <p:nvSpPr>
          <p:cNvPr id="23" name="TextBox 28"/>
          <p:cNvSpPr txBox="1"/>
          <p:nvPr/>
        </p:nvSpPr>
        <p:spPr>
          <a:xfrm>
            <a:off x="1341755" y="1087755"/>
            <a:ext cx="939165" cy="204470"/>
          </a:xfrm>
          <a:prstGeom prst="rect">
            <a:avLst/>
          </a:prstGeom>
          <a:noFill/>
        </p:spPr>
        <p:txBody>
          <a:bodyPr wrap="square" lIns="36470" tIns="18235" rIns="36470" bIns="18235" rtlCol="0">
            <a:spAutoFit/>
          </a:bodyPr>
          <a:lstStyle/>
          <a:p>
            <a:r>
              <a:rPr lang="zh-CN" altLang="id-ID" sz="1100" dirty="0">
                <a:solidFill>
                  <a:schemeClr val="bg1"/>
                </a:solidFill>
                <a:cs typeface="+mn-ea"/>
                <a:sym typeface="+mn-lt"/>
              </a:rPr>
              <a:t>用户信息查询</a:t>
            </a:r>
            <a:endParaRPr lang="zh-CN" altLang="id-ID" sz="1100" dirty="0">
              <a:solidFill>
                <a:schemeClr val="bg1"/>
              </a:solidFill>
              <a:cs typeface="+mn-ea"/>
              <a:sym typeface="+mn-lt"/>
            </a:endParaRPr>
          </a:p>
        </p:txBody>
      </p:sp>
      <p:sp>
        <p:nvSpPr>
          <p:cNvPr id="24" name="TextBox 20"/>
          <p:cNvSpPr txBox="1"/>
          <p:nvPr/>
        </p:nvSpPr>
        <p:spPr>
          <a:xfrm>
            <a:off x="907976" y="292746"/>
            <a:ext cx="2712046" cy="460375"/>
          </a:xfrm>
          <a:prstGeom prst="rect">
            <a:avLst/>
          </a:prstGeom>
          <a:noFill/>
        </p:spPr>
        <p:txBody>
          <a:bodyPr wrap="square" rtlCol="0">
            <a:spAutoFit/>
          </a:bodyPr>
          <a:lstStyle/>
          <a:p>
            <a:r>
              <a:rPr lang="zh-CN" altLang="en-US" sz="2400" dirty="0">
                <a:cs typeface="+mn-ea"/>
                <a:sym typeface="+mn-lt"/>
              </a:rPr>
              <a:t>查询用户信息</a:t>
            </a:r>
            <a:endParaRPr lang="zh-CN" altLang="en-US" sz="2400" dirty="0">
              <a:cs typeface="+mn-ea"/>
              <a:sym typeface="+mn-lt"/>
            </a:endParaRPr>
          </a:p>
        </p:txBody>
      </p:sp>
      <p:cxnSp>
        <p:nvCxnSpPr>
          <p:cNvPr id="26" name="直接连接符 25"/>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6547644" y="169636"/>
            <a:ext cx="3101936" cy="584549"/>
            <a:chOff x="6547644" y="169636"/>
            <a:chExt cx="3101936" cy="584549"/>
          </a:xfrm>
        </p:grpSpPr>
        <p:sp>
          <p:nvSpPr>
            <p:cNvPr id="6" name="TextBox 20"/>
            <p:cNvSpPr txBox="1"/>
            <p:nvPr/>
          </p:nvSpPr>
          <p:spPr>
            <a:xfrm>
              <a:off x="6547644" y="169636"/>
              <a:ext cx="2067957" cy="583565"/>
            </a:xfrm>
            <a:prstGeom prst="rect">
              <a:avLst/>
            </a:prstGeom>
            <a:noFill/>
          </p:spPr>
          <p:txBody>
            <a:bodyPr wrap="square" rtlCol="0">
              <a:spAutoFit/>
            </a:bodyPr>
            <a:p>
              <a:endParaRPr lang="zh-CN" altLang="en-US" sz="3200" dirty="0">
                <a:solidFill>
                  <a:schemeClr val="accent2"/>
                </a:solidFill>
                <a:cs typeface="+mn-ea"/>
                <a:sym typeface="+mn-lt"/>
              </a:endParaRPr>
            </a:p>
          </p:txBody>
        </p:sp>
        <p:sp>
          <p:nvSpPr>
            <p:cNvPr id="7" name="TextBox 20"/>
            <p:cNvSpPr txBox="1"/>
            <p:nvPr/>
          </p:nvSpPr>
          <p:spPr>
            <a:xfrm>
              <a:off x="7581623" y="322241"/>
              <a:ext cx="2067957" cy="275590"/>
            </a:xfrm>
            <a:prstGeom prst="rect">
              <a:avLst/>
            </a:prstGeom>
            <a:noFill/>
          </p:spPr>
          <p:txBody>
            <a:bodyPr wrap="square" rtlCol="0">
              <a:spAutoFit/>
            </a:bodyPr>
            <a:p>
              <a:r>
                <a:rPr lang="zh-CN" altLang="en-US" sz="1200" dirty="0">
                  <a:cs typeface="+mn-ea"/>
                  <a:sym typeface="+mn-lt"/>
                </a:rPr>
                <a:t>课堂知识反馈系统</a:t>
              </a:r>
              <a:endParaRPr lang="zh-CN" altLang="en-US" sz="1200" dirty="0">
                <a:cs typeface="+mn-ea"/>
                <a:sym typeface="+mn-lt"/>
              </a:endParaRPr>
            </a:p>
          </p:txBody>
        </p:sp>
        <p:sp>
          <p:nvSpPr>
            <p:cNvPr id="32" name="TextBox 20"/>
            <p:cNvSpPr txBox="1"/>
            <p:nvPr/>
          </p:nvSpPr>
          <p:spPr>
            <a:xfrm>
              <a:off x="7497025" y="570670"/>
              <a:ext cx="2067957" cy="183515"/>
            </a:xfrm>
            <a:prstGeom prst="rect">
              <a:avLst/>
            </a:prstGeom>
            <a:noFill/>
          </p:spPr>
          <p:txBody>
            <a:bodyPr wrap="square" rtlCol="0">
              <a:spAutoFit/>
            </a:bodyPr>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pic>
        <p:nvPicPr>
          <p:cNvPr id="43" name="图片 42" descr="C:\项目演示\查询教师.png查询教师"/>
          <p:cNvPicPr>
            <a:picLocks noChangeAspect="1"/>
          </p:cNvPicPr>
          <p:nvPr/>
        </p:nvPicPr>
        <p:blipFill>
          <a:blip r:embed="rId2"/>
          <a:srcRect/>
          <a:stretch>
            <a:fillRect/>
          </a:stretch>
        </p:blipFill>
        <p:spPr>
          <a:xfrm>
            <a:off x="926465" y="2275205"/>
            <a:ext cx="1911350" cy="1883410"/>
          </a:xfrm>
          <a:custGeom>
            <a:avLst/>
            <a:gdLst>
              <a:gd name="connsiteX0" fmla="*/ 0 w 1856167"/>
              <a:gd name="connsiteY0" fmla="*/ 0 h 2428892"/>
              <a:gd name="connsiteX1" fmla="*/ 1856167 w 1856167"/>
              <a:gd name="connsiteY1" fmla="*/ 0 h 2428892"/>
              <a:gd name="connsiteX2" fmla="*/ 1856167 w 1856167"/>
              <a:gd name="connsiteY2" fmla="*/ 2428892 h 2428892"/>
              <a:gd name="connsiteX3" fmla="*/ 0 w 1856167"/>
              <a:gd name="connsiteY3" fmla="*/ 2428892 h 2428892"/>
            </a:gdLst>
            <a:ahLst/>
            <a:cxnLst>
              <a:cxn ang="0">
                <a:pos x="connsiteX0" y="connsiteY0"/>
              </a:cxn>
              <a:cxn ang="0">
                <a:pos x="connsiteX1" y="connsiteY1"/>
              </a:cxn>
              <a:cxn ang="0">
                <a:pos x="connsiteX2" y="connsiteY2"/>
              </a:cxn>
              <a:cxn ang="0">
                <a:pos x="connsiteX3" y="connsiteY3"/>
              </a:cxn>
            </a:cxnLst>
            <a:rect l="l" t="t" r="r" b="b"/>
            <a:pathLst>
              <a:path w="1856167" h="2428892">
                <a:moveTo>
                  <a:pt x="0" y="0"/>
                </a:moveTo>
                <a:lnTo>
                  <a:pt x="1856167" y="0"/>
                </a:lnTo>
                <a:lnTo>
                  <a:pt x="1856167" y="2428892"/>
                </a:lnTo>
                <a:lnTo>
                  <a:pt x="0" y="2428892"/>
                </a:lnTo>
                <a:close/>
              </a:path>
            </a:pathLst>
          </a:custGeom>
        </p:spPr>
      </p:pic>
      <p:sp>
        <p:nvSpPr>
          <p:cNvPr id="50" name="TextBox 22"/>
          <p:cNvSpPr txBox="1"/>
          <p:nvPr/>
        </p:nvSpPr>
        <p:spPr>
          <a:xfrm>
            <a:off x="2895600" y="2906395"/>
            <a:ext cx="1915795" cy="920115"/>
          </a:xfrm>
          <a:prstGeom prst="rect">
            <a:avLst/>
          </a:prstGeom>
          <a:noFill/>
        </p:spPr>
        <p:txBody>
          <a:bodyPr wrap="square" lIns="36470" tIns="18235" rIns="36470" bIns="18235" rtlCol="0">
            <a:spAutoFit/>
          </a:bodyPr>
          <a:p>
            <a:pPr>
              <a:lnSpc>
                <a:spcPct val="150000"/>
              </a:lnSpc>
            </a:pPr>
            <a:r>
              <a:rPr lang="zh-CN" altLang="en-US" sz="955" dirty="0">
                <a:solidFill>
                  <a:schemeClr val="bg1">
                    <a:lumMod val="50000"/>
                  </a:schemeClr>
                </a:solidFill>
                <a:cs typeface="+mn-ea"/>
                <a:sym typeface="+mn-lt"/>
              </a:rPr>
              <a:t>查询已有教师，查看工号姓名、所属部门、其教学情况及删除用户和修改信息</a:t>
            </a:r>
            <a:endParaRPr lang="zh-CN" altLang="en-US" sz="955" dirty="0">
              <a:solidFill>
                <a:schemeClr val="bg1">
                  <a:lumMod val="50000"/>
                </a:schemeClr>
              </a:solidFill>
              <a:cs typeface="+mn-ea"/>
              <a:sym typeface="+mn-lt"/>
            </a:endParaRPr>
          </a:p>
          <a:p>
            <a:pPr>
              <a:lnSpc>
                <a:spcPct val="150000"/>
              </a:lnSpc>
            </a:pPr>
            <a:endParaRPr lang="zh-CN" altLang="en-US" sz="955" dirty="0">
              <a:solidFill>
                <a:schemeClr val="bg1">
                  <a:lumMod val="50000"/>
                </a:schemeClr>
              </a:solidFill>
              <a:cs typeface="+mn-ea"/>
              <a:sym typeface="+mn-lt"/>
            </a:endParaRPr>
          </a:p>
        </p:txBody>
      </p:sp>
      <p:pic>
        <p:nvPicPr>
          <p:cNvPr id="51" name="图片 50" descr="C:\项目演示\查询人.png查询人"/>
          <p:cNvPicPr>
            <a:picLocks noChangeAspect="1"/>
          </p:cNvPicPr>
          <p:nvPr/>
        </p:nvPicPr>
        <p:blipFill>
          <a:blip r:embed="rId3"/>
          <a:srcRect/>
          <a:stretch>
            <a:fillRect/>
          </a:stretch>
        </p:blipFill>
        <p:spPr>
          <a:xfrm>
            <a:off x="2837815" y="1094423"/>
            <a:ext cx="1724660" cy="831850"/>
          </a:xfrm>
          <a:prstGeom prst="rect">
            <a:avLst/>
          </a:prstGeom>
        </p:spPr>
      </p:pic>
      <p:sp>
        <p:nvSpPr>
          <p:cNvPr id="4" name="矩形 3">
            <a:hlinkClick r:id="rId4"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anim calcmode="lin" valueType="num">
                                      <p:cBhvr>
                                        <p:cTn id="11" dur="1000" fill="hold"/>
                                        <p:tgtEl>
                                          <p:spTgt spid="23"/>
                                        </p:tgtEl>
                                        <p:attrNameLst>
                                          <p:attrName>ppt_x</p:attrName>
                                        </p:attrNameLst>
                                      </p:cBhvr>
                                      <p:tavLst>
                                        <p:tav tm="0">
                                          <p:val>
                                            <p:strVal val="#ppt_x"/>
                                          </p:val>
                                        </p:tav>
                                        <p:tav tm="100000">
                                          <p:val>
                                            <p:strVal val="#ppt_x"/>
                                          </p:val>
                                        </p:tav>
                                      </p:tavLst>
                                    </p:anim>
                                    <p:anim calcmode="lin" valueType="num">
                                      <p:cBhvr>
                                        <p:cTn id="12" dur="1000" fill="hold"/>
                                        <p:tgtEl>
                                          <p:spTgt spid="23"/>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300"/>
                                        <p:tgtEl>
                                          <p:spTgt spid="26"/>
                                        </p:tgtEl>
                                      </p:cBhvr>
                                    </p:animEffect>
                                  </p:childTnLst>
                                </p:cTn>
                              </p:par>
                            </p:childTnLst>
                          </p:cTn>
                        </p:par>
                        <p:par>
                          <p:cTn id="17" fill="hold">
                            <p:stCondLst>
                              <p:cond delay="1000"/>
                            </p:stCondLst>
                            <p:childTnLst>
                              <p:par>
                                <p:cTn id="18" presetID="2" presetClass="entr" presetSubtype="8" fill="hold" grpId="0" nodeType="afterEffect">
                                  <p:stCondLst>
                                    <p:cond delay="0"/>
                                  </p:stCondLst>
                                  <p:iterate type="wd">
                                    <p:tmPct val="10000"/>
                                  </p:iterate>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400" fill="hold"/>
                                        <p:tgtEl>
                                          <p:spTgt spid="24"/>
                                        </p:tgtEl>
                                        <p:attrNameLst>
                                          <p:attrName>ppt_x</p:attrName>
                                        </p:attrNameLst>
                                      </p:cBhvr>
                                      <p:tavLst>
                                        <p:tav tm="0">
                                          <p:val>
                                            <p:strVal val="0-#ppt_w/2"/>
                                          </p:val>
                                        </p:tav>
                                        <p:tav tm="100000">
                                          <p:val>
                                            <p:strVal val="#ppt_x"/>
                                          </p:val>
                                        </p:tav>
                                      </p:tavLst>
                                    </p:anim>
                                    <p:anim calcmode="lin" valueType="num">
                                      <p:cBhvr additive="base">
                                        <p:cTn id="21" dur="400" fill="hold"/>
                                        <p:tgtEl>
                                          <p:spTgt spid="24"/>
                                        </p:tgtEl>
                                        <p:attrNameLst>
                                          <p:attrName>ppt_y</p:attrName>
                                        </p:attrNameLst>
                                      </p:cBhvr>
                                      <p:tavLst>
                                        <p:tav tm="0">
                                          <p:val>
                                            <p:strVal val="#ppt_y"/>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2299"/>
                            </p:stCondLst>
                            <p:childTnLst>
                              <p:par>
                                <p:cTn id="28" presetID="4" presetClass="entr" presetSubtype="16" fill="hold" nodeType="afterEffect">
                                  <p:stCondLst>
                                    <p:cond delay="0"/>
                                  </p:stCondLst>
                                  <p:childTnLst>
                                    <p:set>
                                      <p:cBhvr>
                                        <p:cTn id="29" dur="1000" fill="hold">
                                          <p:stCondLst>
                                            <p:cond delay="0"/>
                                          </p:stCondLst>
                                        </p:cTn>
                                        <p:tgtEl>
                                          <p:spTgt spid="51"/>
                                        </p:tgtEl>
                                        <p:attrNameLst>
                                          <p:attrName>style.visibility</p:attrName>
                                        </p:attrNameLst>
                                      </p:cBhvr>
                                      <p:to>
                                        <p:strVal val="visible"/>
                                      </p:to>
                                    </p:set>
                                    <p:animEffect transition="in" filter="box(in)">
                                      <p:cBhvr>
                                        <p:cTn id="30" dur="1000"/>
                                        <p:tgtEl>
                                          <p:spTgt spid="51"/>
                                        </p:tgtEl>
                                      </p:cBhvr>
                                    </p:animEffect>
                                  </p:childTnLst>
                                </p:cTn>
                              </p:par>
                            </p:childTnLst>
                          </p:cTn>
                        </p:par>
                        <p:par>
                          <p:cTn id="31" fill="hold">
                            <p:stCondLst>
                              <p:cond delay="3299"/>
                            </p:stCondLst>
                            <p:childTnLst>
                              <p:par>
                                <p:cTn id="32" presetID="53" presetClass="entr" presetSubtype="16"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par>
                          <p:cTn id="37" fill="hold">
                            <p:stCondLst>
                              <p:cond delay="3799"/>
                            </p:stCondLst>
                            <p:childTnLst>
                              <p:par>
                                <p:cTn id="38" presetID="12" presetClass="entr" presetSubtype="8"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p:tgtEl>
                                          <p:spTgt spid="13"/>
                                        </p:tgtEl>
                                        <p:attrNameLst>
                                          <p:attrName>ppt_x</p:attrName>
                                        </p:attrNameLst>
                                      </p:cBhvr>
                                      <p:tavLst>
                                        <p:tav tm="0">
                                          <p:val>
                                            <p:strVal val="#ppt_x-#ppt_w*1.125000"/>
                                          </p:val>
                                        </p:tav>
                                        <p:tav tm="100000">
                                          <p:val>
                                            <p:strVal val="#ppt_x"/>
                                          </p:val>
                                        </p:tav>
                                      </p:tavLst>
                                    </p:anim>
                                    <p:animEffect transition="in" filter="wipe(right)">
                                      <p:cBhvr>
                                        <p:cTn id="41" dur="500"/>
                                        <p:tgtEl>
                                          <p:spTgt spid="13"/>
                                        </p:tgtEl>
                                      </p:cBhvr>
                                    </p:animEffect>
                                  </p:childTnLst>
                                </p:cTn>
                              </p:par>
                            </p:childTnLst>
                          </p:cTn>
                        </p:par>
                        <p:par>
                          <p:cTn id="42" fill="hold">
                            <p:stCondLst>
                              <p:cond delay="4299"/>
                            </p:stCondLst>
                            <p:childTnLst>
                              <p:par>
                                <p:cTn id="43" presetID="14" presetClass="entr" presetSubtype="1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randombar(horizontal)">
                                      <p:cBhvr>
                                        <p:cTn id="45" dur="500"/>
                                        <p:tgtEl>
                                          <p:spTgt spid="17"/>
                                        </p:tgtEl>
                                      </p:cBhvr>
                                    </p:animEffect>
                                  </p:childTnLst>
                                </p:cTn>
                              </p:par>
                              <p:par>
                                <p:cTn id="46" presetID="53" presetClass="entr" presetSubtype="16"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fltVal val="0"/>
                                          </p:val>
                                        </p:tav>
                                        <p:tav tm="100000">
                                          <p:val>
                                            <p:strVal val="#ppt_w"/>
                                          </p:val>
                                        </p:tav>
                                      </p:tavLst>
                                    </p:anim>
                                    <p:anim calcmode="lin" valueType="num">
                                      <p:cBhvr>
                                        <p:cTn id="49" dur="500" fill="hold"/>
                                        <p:tgtEl>
                                          <p:spTgt spid="3"/>
                                        </p:tgtEl>
                                        <p:attrNameLst>
                                          <p:attrName>ppt_h</p:attrName>
                                        </p:attrNameLst>
                                      </p:cBhvr>
                                      <p:tavLst>
                                        <p:tav tm="0">
                                          <p:val>
                                            <p:fltVal val="0"/>
                                          </p:val>
                                        </p:tav>
                                        <p:tav tm="100000">
                                          <p:val>
                                            <p:strVal val="#ppt_h"/>
                                          </p:val>
                                        </p:tav>
                                      </p:tavLst>
                                    </p:anim>
                                    <p:animEffect transition="in" filter="fade">
                                      <p:cBhvr>
                                        <p:cTn id="50" dur="500"/>
                                        <p:tgtEl>
                                          <p:spTgt spid="3"/>
                                        </p:tgtEl>
                                      </p:cBhvr>
                                    </p:animEffect>
                                  </p:childTnLst>
                                </p:cTn>
                              </p:par>
                              <p:par>
                                <p:cTn id="51" presetID="14" presetClass="entr" presetSubtype="1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randombar(horizontal)">
                                      <p:cBhvr>
                                        <p:cTn id="53" dur="400"/>
                                        <p:tgtEl>
                                          <p:spTgt spid="5"/>
                                        </p:tgtEl>
                                      </p:cBhvr>
                                    </p:animEffect>
                                  </p:childTnLst>
                                </p:cTn>
                              </p:par>
                              <p:par>
                                <p:cTn id="54" presetID="53" presetClass="entr" presetSubtype="16"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p:cTn id="56" dur="500" fill="hold"/>
                                        <p:tgtEl>
                                          <p:spTgt spid="43"/>
                                        </p:tgtEl>
                                        <p:attrNameLst>
                                          <p:attrName>ppt_w</p:attrName>
                                        </p:attrNameLst>
                                      </p:cBhvr>
                                      <p:tavLst>
                                        <p:tav tm="0">
                                          <p:val>
                                            <p:fltVal val="0"/>
                                          </p:val>
                                        </p:tav>
                                        <p:tav tm="100000">
                                          <p:val>
                                            <p:strVal val="#ppt_w"/>
                                          </p:val>
                                        </p:tav>
                                      </p:tavLst>
                                    </p:anim>
                                    <p:anim calcmode="lin" valueType="num">
                                      <p:cBhvr>
                                        <p:cTn id="57" dur="500" fill="hold"/>
                                        <p:tgtEl>
                                          <p:spTgt spid="43"/>
                                        </p:tgtEl>
                                        <p:attrNameLst>
                                          <p:attrName>ppt_h</p:attrName>
                                        </p:attrNameLst>
                                      </p:cBhvr>
                                      <p:tavLst>
                                        <p:tav tm="0">
                                          <p:val>
                                            <p:fltVal val="0"/>
                                          </p:val>
                                        </p:tav>
                                        <p:tav tm="100000">
                                          <p:val>
                                            <p:strVal val="#ppt_h"/>
                                          </p:val>
                                        </p:tav>
                                      </p:tavLst>
                                    </p:anim>
                                    <p:animEffect transition="in" filter="fade">
                                      <p:cBhvr>
                                        <p:cTn id="58" dur="500"/>
                                        <p:tgtEl>
                                          <p:spTgt spid="43"/>
                                        </p:tgtEl>
                                      </p:cBhvr>
                                    </p:animEffect>
                                  </p:childTnLst>
                                </p:cTn>
                              </p:par>
                            </p:childTnLst>
                          </p:cTn>
                        </p:par>
                        <p:par>
                          <p:cTn id="59" fill="hold">
                            <p:stCondLst>
                              <p:cond delay="4799"/>
                            </p:stCondLst>
                            <p:childTnLst>
                              <p:par>
                                <p:cTn id="60" presetID="14" presetClass="entr" presetSubtype="10" fill="hold" grpId="0" nodeType="after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randombar(horizontal)">
                                      <p:cBhvr>
                                        <p:cTn id="62" dur="500"/>
                                        <p:tgtEl>
                                          <p:spTgt spid="50"/>
                                        </p:tgtEl>
                                      </p:cBhvr>
                                    </p:animEffect>
                                  </p:childTnLst>
                                </p:cTn>
                              </p:par>
                              <p:par>
                                <p:cTn id="63" presetID="2" presetClass="entr" presetSubtype="8"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400" fill="hold"/>
                                        <p:tgtEl>
                                          <p:spTgt spid="4"/>
                                        </p:tgtEl>
                                        <p:attrNameLst>
                                          <p:attrName>ppt_x</p:attrName>
                                        </p:attrNameLst>
                                      </p:cBhvr>
                                      <p:tavLst>
                                        <p:tav tm="0">
                                          <p:val>
                                            <p:strVal val="0-#ppt_w/2"/>
                                          </p:val>
                                        </p:tav>
                                        <p:tav tm="100000">
                                          <p:val>
                                            <p:strVal val="#ppt_x"/>
                                          </p:val>
                                        </p:tav>
                                      </p:tavLst>
                                    </p:anim>
                                    <p:anim calcmode="lin" valueType="num">
                                      <p:cBhvr additive="base">
                                        <p:cTn id="66" dur="4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bldLvl="0" animBg="1"/>
      <p:bldP spid="23" grpId="0"/>
      <p:bldP spid="24" grpId="0"/>
      <p:bldP spid="31" grpId="0" bldLvl="0" animBg="1"/>
      <p:bldP spid="50" grpId="0"/>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65817" y="1343501"/>
            <a:ext cx="929380" cy="260350"/>
            <a:chOff x="4081294" y="3960217"/>
            <a:chExt cx="2230266" cy="611933"/>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3"/>
            </a:xfrm>
            <a:prstGeom prst="rect">
              <a:avLst/>
            </a:prstGeom>
            <a:noFill/>
          </p:spPr>
          <p:txBody>
            <a:bodyPr wrap="square" rtlCol="0">
              <a:spAutoFit/>
            </a:bodyPr>
            <a:lstStyle/>
            <a:p>
              <a:r>
                <a:rPr lang="zh-CN" altLang="id-ID" sz="1100" dirty="0">
                  <a:solidFill>
                    <a:schemeClr val="bg1"/>
                  </a:solidFill>
                  <a:cs typeface="+mn-ea"/>
                  <a:sym typeface="+mn-lt"/>
                </a:rPr>
                <a:t>用户添加</a:t>
              </a:r>
              <a:endParaRPr lang="zh-CN" altLang="id-ID" sz="1100" dirty="0">
                <a:solidFill>
                  <a:schemeClr val="bg1"/>
                </a:solidFill>
                <a:cs typeface="+mn-ea"/>
                <a:sym typeface="+mn-lt"/>
              </a:endParaRPr>
            </a:p>
          </p:txBody>
        </p:sp>
      </p:grpSp>
      <p:sp>
        <p:nvSpPr>
          <p:cNvPr id="10" name="Rectangle 19"/>
          <p:cNvSpPr/>
          <p:nvPr/>
        </p:nvSpPr>
        <p:spPr>
          <a:xfrm>
            <a:off x="993775" y="2030095"/>
            <a:ext cx="2218055" cy="1466215"/>
          </a:xfrm>
          <a:prstGeom prst="rect">
            <a:avLst/>
          </a:prstGeom>
        </p:spPr>
        <p:txBody>
          <a:bodyPr wrap="square" lIns="36470" tIns="18235" rIns="36470" bIns="18235">
            <a:spAutoFit/>
          </a:bodyPr>
          <a:lstStyle/>
          <a:p>
            <a:pPr>
              <a:lnSpc>
                <a:spcPct val="150000"/>
              </a:lnSpc>
            </a:pPr>
            <a:r>
              <a:rPr lang="en-US" altLang="zh-CN" sz="1200" b="1" dirty="0">
                <a:solidFill>
                  <a:schemeClr val="accent4">
                    <a:lumMod val="60000"/>
                    <a:lumOff val="40000"/>
                  </a:schemeClr>
                </a:solidFill>
                <a:cs typeface="+mn-ea"/>
                <a:sym typeface="+mn-lt"/>
              </a:rPr>
              <a:t>Excel</a:t>
            </a:r>
            <a:r>
              <a:rPr lang="zh-CN" altLang="en-US" sz="1200" b="1" dirty="0">
                <a:solidFill>
                  <a:schemeClr val="accent4">
                    <a:lumMod val="60000"/>
                    <a:lumOff val="40000"/>
                  </a:schemeClr>
                </a:solidFill>
                <a:cs typeface="+mn-ea"/>
                <a:sym typeface="+mn-lt"/>
              </a:rPr>
              <a:t>表导入</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由管理员教师，通过</a:t>
            </a:r>
            <a:r>
              <a:rPr lang="en-US" altLang="zh-CN" sz="1000" dirty="0">
                <a:solidFill>
                  <a:schemeClr val="bg1">
                    <a:lumMod val="50000"/>
                  </a:schemeClr>
                </a:solidFill>
                <a:cs typeface="+mn-ea"/>
                <a:sym typeface="+mn-lt"/>
              </a:rPr>
              <a:t>excel</a:t>
            </a:r>
            <a:r>
              <a:rPr lang="zh-CN" altLang="en-US" sz="1000" dirty="0">
                <a:solidFill>
                  <a:schemeClr val="bg1">
                    <a:lumMod val="50000"/>
                  </a:schemeClr>
                </a:solidFill>
                <a:cs typeface="+mn-ea"/>
                <a:sym typeface="+mn-lt"/>
              </a:rPr>
              <a:t>表格的班级用户信息，直接导入教学反馈系统中，只需要选择文件，点击上传，就能方便又快速的将整个班级的学生信息导入系统中</a:t>
            </a:r>
            <a:endParaRPr lang="en-US" altLang="zh-CN" sz="1000" dirty="0">
              <a:solidFill>
                <a:schemeClr val="bg1">
                  <a:lumMod val="50000"/>
                </a:schemeClr>
              </a:solidFill>
              <a:cs typeface="+mn-ea"/>
              <a:sym typeface="+mn-lt"/>
            </a:endParaRPr>
          </a:p>
        </p:txBody>
      </p:sp>
      <p:cxnSp>
        <p:nvCxnSpPr>
          <p:cNvPr id="15" name="直接连接符 14"/>
          <p:cNvCxnSpPr/>
          <p:nvPr/>
        </p:nvCxnSpPr>
        <p:spPr>
          <a:xfrm>
            <a:off x="538575" y="375990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导入</a:t>
            </a:r>
            <a:r>
              <a:rPr lang="en-US" altLang="zh-CN" sz="2400" dirty="0">
                <a:cs typeface="+mn-ea"/>
                <a:sym typeface="+mn-lt"/>
              </a:rPr>
              <a:t>Excel</a:t>
            </a:r>
            <a:r>
              <a:rPr lang="zh-CN" altLang="en-US" sz="2400" dirty="0">
                <a:cs typeface="+mn-ea"/>
                <a:sym typeface="+mn-lt"/>
              </a:rPr>
              <a:t>表</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项目演示\导入.png导入"/>
          <p:cNvPicPr>
            <a:picLocks noChangeAspect="1"/>
          </p:cNvPicPr>
          <p:nvPr>
            <p:custDataLst>
              <p:tags r:id="rId1"/>
            </p:custDataLst>
          </p:nvPr>
        </p:nvPicPr>
        <p:blipFill>
          <a:blip r:embed="rId2"/>
          <a:srcRect/>
          <a:stretch>
            <a:fillRect/>
          </a:stretch>
        </p:blipFill>
        <p:spPr>
          <a:xfrm>
            <a:off x="3211830" y="1604010"/>
            <a:ext cx="5772785" cy="2988310"/>
          </a:xfrm>
          <a:prstGeom prst="rect">
            <a:avLst/>
          </a:prstGeom>
          <a:noFill/>
          <a:ln w="12700" cmpd="sng">
            <a:no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2" name="矩形 31">
            <a:hlinkClick r:id="rId3"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108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580"/>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2080"/>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580"/>
                            </p:stCondLst>
                            <p:childTnLst>
                              <p:par>
                                <p:cTn id="32" presetID="1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par>
                                <p:cTn id="36" presetID="14" presetClass="entr" presetSubtype="1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randombar(horizontal)">
                                      <p:cBhvr>
                                        <p:cTn id="38" dur="400"/>
                                        <p:tgtEl>
                                          <p:spTgt spid="27"/>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400" fill="hold"/>
                                        <p:tgtEl>
                                          <p:spTgt spid="32"/>
                                        </p:tgtEl>
                                        <p:attrNameLst>
                                          <p:attrName>ppt_x</p:attrName>
                                        </p:attrNameLst>
                                      </p:cBhvr>
                                      <p:tavLst>
                                        <p:tav tm="0">
                                          <p:val>
                                            <p:strVal val="0-#ppt_w/2"/>
                                          </p:val>
                                        </p:tav>
                                        <p:tav tm="100000">
                                          <p:val>
                                            <p:strVal val="#ppt_x"/>
                                          </p:val>
                                        </p:tav>
                                      </p:tavLst>
                                    </p:anim>
                                    <p:anim calcmode="lin" valueType="num">
                                      <p:cBhvr additive="base">
                                        <p:cTn id="42"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3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65817" y="1343501"/>
            <a:ext cx="929380" cy="260350"/>
            <a:chOff x="4081294" y="3960217"/>
            <a:chExt cx="2230266" cy="611933"/>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3"/>
            </a:xfrm>
            <a:prstGeom prst="rect">
              <a:avLst/>
            </a:prstGeom>
            <a:noFill/>
          </p:spPr>
          <p:txBody>
            <a:bodyPr wrap="square" rtlCol="0">
              <a:spAutoFit/>
            </a:bodyPr>
            <a:lstStyle/>
            <a:p>
              <a:r>
                <a:rPr lang="zh-CN" altLang="id-ID" sz="1100" dirty="0">
                  <a:solidFill>
                    <a:schemeClr val="bg1"/>
                  </a:solidFill>
                  <a:cs typeface="+mn-ea"/>
                  <a:sym typeface="+mn-lt"/>
                </a:rPr>
                <a:t>用户搜索</a:t>
              </a:r>
              <a:endParaRPr lang="zh-CN" altLang="id-ID" sz="1100" dirty="0">
                <a:solidFill>
                  <a:schemeClr val="bg1"/>
                </a:solidFill>
                <a:cs typeface="+mn-ea"/>
                <a:sym typeface="+mn-lt"/>
              </a:endParaRPr>
            </a:p>
          </p:txBody>
        </p:sp>
      </p:grpSp>
      <p:sp>
        <p:nvSpPr>
          <p:cNvPr id="10" name="Rectangle 19"/>
          <p:cNvSpPr/>
          <p:nvPr/>
        </p:nvSpPr>
        <p:spPr>
          <a:xfrm>
            <a:off x="993775" y="2030095"/>
            <a:ext cx="2218055" cy="1235710"/>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搜索已有用户</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由管理员教师，输入用户信息关键字，搜索到的结果分为教师和学生两个部分，搜索得到的用户名单可以进行信息修改或删除</a:t>
            </a:r>
            <a:endParaRPr lang="en-US" altLang="zh-CN" sz="1000" dirty="0">
              <a:solidFill>
                <a:schemeClr val="bg1">
                  <a:lumMod val="50000"/>
                </a:schemeClr>
              </a:solidFill>
              <a:cs typeface="+mn-ea"/>
              <a:sym typeface="+mn-lt"/>
            </a:endParaRPr>
          </a:p>
        </p:txBody>
      </p:sp>
      <p:cxnSp>
        <p:nvCxnSpPr>
          <p:cNvPr id="15" name="直接连接符 14"/>
          <p:cNvCxnSpPr/>
          <p:nvPr/>
        </p:nvCxnSpPr>
        <p:spPr>
          <a:xfrm>
            <a:off x="537940" y="3402395"/>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搜索功能</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Users\Administrator\Desktop\搜索学生.png搜索学生"/>
          <p:cNvPicPr>
            <a:picLocks noChangeAspect="1"/>
          </p:cNvPicPr>
          <p:nvPr>
            <p:custDataLst>
              <p:tags r:id="rId1"/>
            </p:custDataLst>
          </p:nvPr>
        </p:nvPicPr>
        <p:blipFill>
          <a:blip r:embed="rId2"/>
          <a:srcRect/>
          <a:stretch>
            <a:fillRect/>
          </a:stretch>
        </p:blipFill>
        <p:spPr>
          <a:xfrm>
            <a:off x="4023360" y="1800860"/>
            <a:ext cx="3129915" cy="2988310"/>
          </a:xfrm>
          <a:prstGeom prst="rect">
            <a:avLst/>
          </a:prstGeom>
          <a:noFill/>
          <a:ln w="12700" cmpd="sng">
            <a:no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2" name="矩形 31">
            <a:hlinkClick r:id="rId3"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pic>
        <p:nvPicPr>
          <p:cNvPr id="2" name="图片 1"/>
          <p:cNvPicPr>
            <a:picLocks noChangeAspect="1"/>
          </p:cNvPicPr>
          <p:nvPr/>
        </p:nvPicPr>
        <p:blipFill>
          <a:blip r:embed="rId4"/>
          <a:stretch>
            <a:fillRect/>
          </a:stretch>
        </p:blipFill>
        <p:spPr>
          <a:xfrm>
            <a:off x="2206625" y="1221740"/>
            <a:ext cx="1664970" cy="852170"/>
          </a:xfrm>
          <a:prstGeom prst="rect">
            <a:avLst/>
          </a:prstGeom>
        </p:spPr>
      </p:pic>
      <p:pic>
        <p:nvPicPr>
          <p:cNvPr id="8" name="图片 7" descr="C:\Users\Administrator\Desktop\搜索老师.png搜索老师"/>
          <p:cNvPicPr>
            <a:picLocks noChangeAspect="1"/>
          </p:cNvPicPr>
          <p:nvPr>
            <p:custDataLst>
              <p:tags r:id="rId5"/>
            </p:custDataLst>
          </p:nvPr>
        </p:nvPicPr>
        <p:blipFill>
          <a:blip r:embed="rId6"/>
          <a:srcRect/>
          <a:stretch>
            <a:fillRect/>
          </a:stretch>
        </p:blipFill>
        <p:spPr>
          <a:xfrm>
            <a:off x="5664200" y="1986280"/>
            <a:ext cx="3129915" cy="2932430"/>
          </a:xfrm>
          <a:prstGeom prst="rect">
            <a:avLst/>
          </a:prstGeom>
          <a:noFill/>
          <a:ln w="12700" cmpd="sng">
            <a:noFill/>
            <a:prstDash val="solid"/>
          </a:ln>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92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420"/>
                            </p:stCondLst>
                            <p:childTnLst>
                              <p:par>
                                <p:cTn id="22" presetID="3" presetClass="entr" presetSubtype="1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par>
                          <p:cTn id="25" fill="hold">
                            <p:stCondLst>
                              <p:cond delay="1920"/>
                            </p:stCondLst>
                            <p:childTnLst>
                              <p:par>
                                <p:cTn id="26" presetID="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par>
                          <p:cTn id="30" fill="hold">
                            <p:stCondLst>
                              <p:cond delay="2420"/>
                            </p:stCondLst>
                            <p:childTnLst>
                              <p:par>
                                <p:cTn id="31" presetID="12" presetClass="entr" presetSubtype="4"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up)">
                                      <p:cBhvr>
                                        <p:cTn id="34" dur="500"/>
                                        <p:tgtEl>
                                          <p:spTgt spid="10"/>
                                        </p:tgtEl>
                                      </p:cBhvr>
                                    </p:animEffect>
                                  </p:childTnLst>
                                </p:cTn>
                              </p:par>
                            </p:childTnLst>
                          </p:cTn>
                        </p:par>
                        <p:par>
                          <p:cTn id="35" fill="hold">
                            <p:stCondLst>
                              <p:cond delay="2920"/>
                            </p:stCondLst>
                            <p:childTnLst>
                              <p:par>
                                <p:cTn id="36" presetID="12" presetClass="entr" presetSubtype="4"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p:tgtEl>
                                          <p:spTgt spid="15"/>
                                        </p:tgtEl>
                                        <p:attrNameLst>
                                          <p:attrName>ppt_y</p:attrName>
                                        </p:attrNameLst>
                                      </p:cBhvr>
                                      <p:tavLst>
                                        <p:tav tm="0">
                                          <p:val>
                                            <p:strVal val="#ppt_y+#ppt_h*1.125000"/>
                                          </p:val>
                                        </p:tav>
                                        <p:tav tm="100000">
                                          <p:val>
                                            <p:strVal val="#ppt_y"/>
                                          </p:val>
                                        </p:tav>
                                      </p:tavLst>
                                    </p:anim>
                                    <p:animEffect transition="in" filter="wipe(up)">
                                      <p:cBhvr>
                                        <p:cTn id="39" dur="500"/>
                                        <p:tgtEl>
                                          <p:spTgt spid="15"/>
                                        </p:tgtEl>
                                      </p:cBhvr>
                                    </p:animEffect>
                                  </p:childTnLst>
                                </p:cTn>
                              </p:par>
                              <p:par>
                                <p:cTn id="40" presetID="14" presetClass="entr" presetSubtype="1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randombar(horizontal)">
                                      <p:cBhvr>
                                        <p:cTn id="42" dur="400"/>
                                        <p:tgtEl>
                                          <p:spTgt spid="27"/>
                                        </p:tgtEl>
                                      </p:cBhvr>
                                    </p:animEffect>
                                  </p:childTnLst>
                                </p:cTn>
                              </p:par>
                              <p:par>
                                <p:cTn id="43" presetID="2" presetClass="entr" presetSubtype="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400" fill="hold"/>
                                        <p:tgtEl>
                                          <p:spTgt spid="32"/>
                                        </p:tgtEl>
                                        <p:attrNameLst>
                                          <p:attrName>ppt_x</p:attrName>
                                        </p:attrNameLst>
                                      </p:cBhvr>
                                      <p:tavLst>
                                        <p:tav tm="0">
                                          <p:val>
                                            <p:strVal val="0-#ppt_w/2"/>
                                          </p:val>
                                        </p:tav>
                                        <p:tav tm="100000">
                                          <p:val>
                                            <p:strVal val="#ppt_x"/>
                                          </p:val>
                                        </p:tav>
                                      </p:tavLst>
                                    </p:anim>
                                    <p:anim calcmode="lin" valueType="num">
                                      <p:cBhvr additive="base">
                                        <p:cTn id="46" dur="400" fill="hold"/>
                                        <p:tgtEl>
                                          <p:spTgt spid="32"/>
                                        </p:tgtEl>
                                        <p:attrNameLst>
                                          <p:attrName>ppt_y</p:attrName>
                                        </p:attrNameLst>
                                      </p:cBhvr>
                                      <p:tavLst>
                                        <p:tav tm="0">
                                          <p:val>
                                            <p:strVal val="#ppt_y"/>
                                          </p:val>
                                        </p:tav>
                                        <p:tav tm="100000">
                                          <p:val>
                                            <p:strVal val="#ppt_y"/>
                                          </p:val>
                                        </p:tav>
                                      </p:tavLst>
                                    </p:anim>
                                  </p:childTnLst>
                                </p:cTn>
                              </p:par>
                            </p:childTnLst>
                          </p:cTn>
                        </p:par>
                        <p:par>
                          <p:cTn id="47" fill="hold">
                            <p:stCondLst>
                              <p:cond delay="3420"/>
                            </p:stCondLst>
                            <p:childTnLst>
                              <p:par>
                                <p:cTn id="48" presetID="2" presetClass="entr" presetSubtype="4"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3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9316" y="1343501"/>
            <a:ext cx="1449070" cy="568325"/>
            <a:chOff x="4065694" y="3960217"/>
            <a:chExt cx="3477386" cy="1335804"/>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3"/>
            </a:xfrm>
            <a:prstGeom prst="rect">
              <a:avLst/>
            </a:prstGeom>
            <a:noFill/>
          </p:spPr>
          <p:txBody>
            <a:bodyPr wrap="square" rtlCol="0">
              <a:spAutoFit/>
            </a:bodyPr>
            <a:lstStyle/>
            <a:p>
              <a:r>
                <a:rPr lang="zh-CN" altLang="id-ID" sz="1100" dirty="0">
                  <a:solidFill>
                    <a:schemeClr val="bg1"/>
                  </a:solidFill>
                  <a:cs typeface="+mn-ea"/>
                  <a:sym typeface="+mn-lt"/>
                </a:rPr>
                <a:t>教学反馈</a:t>
              </a:r>
              <a:endParaRPr lang="zh-CN" altLang="id-ID" sz="1100" dirty="0">
                <a:solidFill>
                  <a:schemeClr val="bg1"/>
                </a:solidFill>
                <a:cs typeface="+mn-ea"/>
                <a:sym typeface="+mn-lt"/>
              </a:endParaRPr>
            </a:p>
          </p:txBody>
        </p:sp>
        <p:sp>
          <p:nvSpPr>
            <p:cNvPr id="8" name="TextBox 53"/>
            <p:cNvSpPr txBox="1"/>
            <p:nvPr/>
          </p:nvSpPr>
          <p:spPr>
            <a:xfrm>
              <a:off x="4065694" y="4630358"/>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学生</a:t>
              </a:r>
              <a:endParaRPr lang="zh-CN" altLang="en-US" sz="1250" dirty="0">
                <a:solidFill>
                  <a:schemeClr val="tx1">
                    <a:lumMod val="75000"/>
                    <a:lumOff val="25000"/>
                  </a:schemeClr>
                </a:solidFill>
                <a:cs typeface="+mn-ea"/>
                <a:sym typeface="+mn-lt"/>
              </a:endParaRPr>
            </a:p>
          </p:txBody>
        </p:sp>
      </p:grpSp>
      <p:sp>
        <p:nvSpPr>
          <p:cNvPr id="9" name="TextBox 54"/>
          <p:cNvSpPr txBox="1"/>
          <p:nvPr/>
        </p:nvSpPr>
        <p:spPr>
          <a:xfrm>
            <a:off x="640468" y="1962167"/>
            <a:ext cx="406799" cy="523113"/>
          </a:xfrm>
          <a:prstGeom prst="rect">
            <a:avLst/>
          </a:prstGeom>
          <a:noFill/>
        </p:spPr>
        <p:txBody>
          <a:bodyPr wrap="square" lIns="36470" tIns="18235" rIns="36470" bIns="18235" rtlCol="0">
            <a:spAutoFit/>
          </a:bodyPr>
          <a:lstStyle/>
          <a:p>
            <a:r>
              <a:rPr lang="id-ID" sz="3160" dirty="0">
                <a:solidFill>
                  <a:schemeClr val="bg1">
                    <a:lumMod val="50000"/>
                  </a:schemeClr>
                </a:solidFill>
                <a:cs typeface="+mn-ea"/>
                <a:sym typeface="+mn-lt"/>
              </a:rPr>
              <a:t>1</a:t>
            </a:r>
            <a:r>
              <a:rPr lang="en-US" sz="3160" dirty="0">
                <a:solidFill>
                  <a:schemeClr val="bg1">
                    <a:lumMod val="50000"/>
                  </a:schemeClr>
                </a:solidFill>
                <a:cs typeface="+mn-ea"/>
                <a:sym typeface="+mn-lt"/>
              </a:rPr>
              <a:t>.</a:t>
            </a:r>
            <a:endParaRPr lang="id-ID" sz="3160" dirty="0">
              <a:solidFill>
                <a:schemeClr val="bg1">
                  <a:lumMod val="50000"/>
                </a:schemeClr>
              </a:solidFill>
              <a:cs typeface="+mn-ea"/>
              <a:sym typeface="+mn-lt"/>
            </a:endParaRPr>
          </a:p>
        </p:txBody>
      </p:sp>
      <p:sp>
        <p:nvSpPr>
          <p:cNvPr id="10" name="Rectangle 19"/>
          <p:cNvSpPr/>
          <p:nvPr/>
        </p:nvSpPr>
        <p:spPr>
          <a:xfrm>
            <a:off x="993775" y="2030095"/>
            <a:ext cx="2884170" cy="54292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选择课程</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由学生在老师录入的课程中选择所需课程</a:t>
            </a:r>
            <a:endParaRPr lang="zh-CN" altLang="en-US" sz="1000" dirty="0">
              <a:solidFill>
                <a:schemeClr val="bg1">
                  <a:lumMod val="50000"/>
                </a:schemeClr>
              </a:solidFill>
              <a:cs typeface="+mn-ea"/>
              <a:sym typeface="+mn-lt"/>
            </a:endParaRPr>
          </a:p>
        </p:txBody>
      </p:sp>
      <p:sp>
        <p:nvSpPr>
          <p:cNvPr id="11" name="TextBox 56"/>
          <p:cNvSpPr txBox="1"/>
          <p:nvPr/>
        </p:nvSpPr>
        <p:spPr>
          <a:xfrm>
            <a:off x="640468" y="2850012"/>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2.</a:t>
            </a:r>
            <a:endParaRPr lang="id-ID" sz="3160" dirty="0">
              <a:solidFill>
                <a:schemeClr val="bg1">
                  <a:lumMod val="50000"/>
                </a:schemeClr>
              </a:solidFill>
              <a:cs typeface="+mn-ea"/>
              <a:sym typeface="+mn-lt"/>
            </a:endParaRPr>
          </a:p>
        </p:txBody>
      </p:sp>
      <p:sp>
        <p:nvSpPr>
          <p:cNvPr id="12" name="Rectangle 19"/>
          <p:cNvSpPr/>
          <p:nvPr/>
        </p:nvSpPr>
        <p:spPr>
          <a:xfrm>
            <a:off x="993964" y="2910578"/>
            <a:ext cx="2884106"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处理待认证课程</a:t>
            </a:r>
            <a:endParaRPr lang="zh-CN" altLang="en-US"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选择过的课程需要得到教师发布的课程码完成选课认证，才能成功选到该课程</a:t>
            </a:r>
            <a:endParaRPr lang="zh-CN" altLang="en-US" sz="1000" dirty="0">
              <a:solidFill>
                <a:schemeClr val="bg1">
                  <a:lumMod val="50000"/>
                </a:schemeClr>
              </a:solidFill>
              <a:cs typeface="+mn-ea"/>
              <a:sym typeface="+mn-lt"/>
            </a:endParaRPr>
          </a:p>
        </p:txBody>
      </p:sp>
      <p:sp>
        <p:nvSpPr>
          <p:cNvPr id="13" name="TextBox 58"/>
          <p:cNvSpPr txBox="1"/>
          <p:nvPr/>
        </p:nvSpPr>
        <p:spPr>
          <a:xfrm>
            <a:off x="640468" y="3738461"/>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3.</a:t>
            </a:r>
            <a:endParaRPr lang="id-ID" sz="3160" dirty="0">
              <a:solidFill>
                <a:schemeClr val="bg1">
                  <a:lumMod val="50000"/>
                </a:schemeClr>
              </a:solidFill>
              <a:cs typeface="+mn-ea"/>
              <a:sym typeface="+mn-lt"/>
            </a:endParaRPr>
          </a:p>
        </p:txBody>
      </p:sp>
      <p:sp>
        <p:nvSpPr>
          <p:cNvPr id="14" name="Rectangle 19"/>
          <p:cNvSpPr/>
          <p:nvPr/>
        </p:nvSpPr>
        <p:spPr>
          <a:xfrm>
            <a:off x="993964" y="3799026"/>
            <a:ext cx="2884106" cy="589280"/>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查看已选课程</a:t>
            </a:r>
            <a:endParaRPr lang="zh-CN" altLang="en-US" sz="1200" b="1" dirty="0">
              <a:solidFill>
                <a:schemeClr val="accent4">
                  <a:lumMod val="60000"/>
                  <a:lumOff val="40000"/>
                </a:schemeClr>
              </a:solidFill>
              <a:cs typeface="+mn-ea"/>
              <a:sym typeface="+mn-lt"/>
            </a:endParaRPr>
          </a:p>
          <a:p>
            <a:pPr>
              <a:lnSpc>
                <a:spcPct val="150000"/>
              </a:lnSpc>
            </a:pPr>
            <a:r>
              <a:rPr lang="zh-CN" altLang="en-US" sz="1200" dirty="0">
                <a:solidFill>
                  <a:schemeClr val="bg1">
                    <a:lumMod val="50000"/>
                  </a:schemeClr>
                </a:solidFill>
                <a:cs typeface="+mn-ea"/>
                <a:sym typeface="+mn-lt"/>
              </a:rPr>
              <a:t>  </a:t>
            </a:r>
            <a:r>
              <a:rPr lang="zh-CN" altLang="en-US" sz="1000" dirty="0">
                <a:solidFill>
                  <a:schemeClr val="bg1">
                    <a:lumMod val="50000"/>
                  </a:schemeClr>
                </a:solidFill>
                <a:cs typeface="+mn-ea"/>
                <a:sym typeface="+mn-lt"/>
              </a:rPr>
              <a:t>由学生查看自己已选择并认证后的课程</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748760" y="278835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48760" y="3695096"/>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学生端</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Users\Administrator\Desktop\学生端功能.png学生端功能"/>
          <p:cNvPicPr>
            <a:picLocks noChangeAspect="1"/>
          </p:cNvPicPr>
          <p:nvPr>
            <p:custDataLst>
              <p:tags r:id="rId1"/>
            </p:custDataLst>
          </p:nvPr>
        </p:nvPicPr>
        <p:blipFill>
          <a:blip r:embed="rId2"/>
          <a:srcRect l="1171"/>
          <a:stretch>
            <a:fillRect/>
          </a:stretch>
        </p:blipFill>
        <p:spPr>
          <a:xfrm>
            <a:off x="5476240" y="753110"/>
            <a:ext cx="1714500" cy="4155440"/>
          </a:xfrm>
          <a:prstGeom prst="rect">
            <a:avLst/>
          </a:prstGeom>
          <a:noFill/>
          <a:ln w="12700" cmpd="sng">
            <a:solidFill>
              <a:schemeClr val="accent1">
                <a:shade val="50000"/>
              </a:schemeClr>
            </a:solid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2" name="矩形 31">
            <a:hlinkClick r:id="rId3"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88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380"/>
                            </p:stCondLst>
                            <p:childTnLst>
                              <p:par>
                                <p:cTn id="22" presetID="14" presetClass="entr" presetSubtype="1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par>
                          <p:cTn id="25" fill="hold">
                            <p:stCondLst>
                              <p:cond delay="1880"/>
                            </p:stCondLst>
                            <p:childTnLst>
                              <p:par>
                                <p:cTn id="26" presetID="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par>
                          <p:cTn id="30" fill="hold">
                            <p:stCondLst>
                              <p:cond delay="2380"/>
                            </p:stCondLst>
                            <p:childTnLst>
                              <p:par>
                                <p:cTn id="31" presetID="12" presetClass="entr" presetSubtype="4"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up)">
                                      <p:cBhvr>
                                        <p:cTn id="34" dur="500"/>
                                        <p:tgtEl>
                                          <p:spTgt spid="10"/>
                                        </p:tgtEl>
                                      </p:cBhvr>
                                    </p:animEffect>
                                  </p:childTnLst>
                                </p:cTn>
                              </p:par>
                            </p:childTnLst>
                          </p:cTn>
                        </p:par>
                        <p:par>
                          <p:cTn id="35" fill="hold">
                            <p:stCondLst>
                              <p:cond delay="2880"/>
                            </p:stCondLst>
                            <p:childTnLst>
                              <p:par>
                                <p:cTn id="36" presetID="12" presetClass="entr" presetSubtype="4"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p:tgtEl>
                                          <p:spTgt spid="15"/>
                                        </p:tgtEl>
                                        <p:attrNameLst>
                                          <p:attrName>ppt_y</p:attrName>
                                        </p:attrNameLst>
                                      </p:cBhvr>
                                      <p:tavLst>
                                        <p:tav tm="0">
                                          <p:val>
                                            <p:strVal val="#ppt_y+#ppt_h*1.125000"/>
                                          </p:val>
                                        </p:tav>
                                        <p:tav tm="100000">
                                          <p:val>
                                            <p:strVal val="#ppt_y"/>
                                          </p:val>
                                        </p:tav>
                                      </p:tavLst>
                                    </p:anim>
                                    <p:animEffect transition="in" filter="wipe(up)">
                                      <p:cBhvr>
                                        <p:cTn id="39" dur="500"/>
                                        <p:tgtEl>
                                          <p:spTgt spid="15"/>
                                        </p:tgtEl>
                                      </p:cBhvr>
                                    </p:animEffect>
                                  </p:childTnLst>
                                </p:cTn>
                              </p:par>
                            </p:childTnLst>
                          </p:cTn>
                        </p:par>
                        <p:par>
                          <p:cTn id="40" fill="hold">
                            <p:stCondLst>
                              <p:cond delay="3380"/>
                            </p:stCondLst>
                            <p:childTnLst>
                              <p:par>
                                <p:cTn id="41" presetID="14" presetClass="entr" presetSubtype="1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randombar(horizontal)">
                                      <p:cBhvr>
                                        <p:cTn id="43" dur="500"/>
                                        <p:tgtEl>
                                          <p:spTgt spid="11"/>
                                        </p:tgtEl>
                                      </p:cBhvr>
                                    </p:animEffect>
                                  </p:childTnLst>
                                </p:cTn>
                              </p:par>
                            </p:childTnLst>
                          </p:cTn>
                        </p:par>
                        <p:par>
                          <p:cTn id="44" fill="hold">
                            <p:stCondLst>
                              <p:cond delay="3880"/>
                            </p:stCondLst>
                            <p:childTnLst>
                              <p:par>
                                <p:cTn id="45" presetID="12" presetClass="entr" presetSubtype="4"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ppt_y</p:attrName>
                                        </p:attrNameLst>
                                      </p:cBhvr>
                                      <p:tavLst>
                                        <p:tav tm="0">
                                          <p:val>
                                            <p:strVal val="#ppt_y+#ppt_h*1.125000"/>
                                          </p:val>
                                        </p:tav>
                                        <p:tav tm="100000">
                                          <p:val>
                                            <p:strVal val="#ppt_y"/>
                                          </p:val>
                                        </p:tav>
                                      </p:tavLst>
                                    </p:anim>
                                    <p:animEffect transition="in" filter="wipe(up)">
                                      <p:cBhvr>
                                        <p:cTn id="48" dur="500"/>
                                        <p:tgtEl>
                                          <p:spTgt spid="12"/>
                                        </p:tgtEl>
                                      </p:cBhvr>
                                    </p:animEffect>
                                  </p:childTnLst>
                                </p:cTn>
                              </p:par>
                            </p:childTnLst>
                          </p:cTn>
                        </p:par>
                        <p:par>
                          <p:cTn id="49" fill="hold">
                            <p:stCondLst>
                              <p:cond delay="4380"/>
                            </p:stCondLst>
                            <p:childTnLst>
                              <p:par>
                                <p:cTn id="50" presetID="12" presetClass="entr" presetSubtype="4"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p:tgtEl>
                                          <p:spTgt spid="16"/>
                                        </p:tgtEl>
                                        <p:attrNameLst>
                                          <p:attrName>ppt_y</p:attrName>
                                        </p:attrNameLst>
                                      </p:cBhvr>
                                      <p:tavLst>
                                        <p:tav tm="0">
                                          <p:val>
                                            <p:strVal val="#ppt_y+#ppt_h*1.125000"/>
                                          </p:val>
                                        </p:tav>
                                        <p:tav tm="100000">
                                          <p:val>
                                            <p:strVal val="#ppt_y"/>
                                          </p:val>
                                        </p:tav>
                                      </p:tavLst>
                                    </p:anim>
                                    <p:animEffect transition="in" filter="wipe(up)">
                                      <p:cBhvr>
                                        <p:cTn id="53" dur="500"/>
                                        <p:tgtEl>
                                          <p:spTgt spid="16"/>
                                        </p:tgtEl>
                                      </p:cBhvr>
                                    </p:animEffect>
                                  </p:childTnLst>
                                </p:cTn>
                              </p:par>
                            </p:childTnLst>
                          </p:cTn>
                        </p:par>
                        <p:par>
                          <p:cTn id="54" fill="hold">
                            <p:stCondLst>
                              <p:cond delay="4880"/>
                            </p:stCondLst>
                            <p:childTnLst>
                              <p:par>
                                <p:cTn id="55" presetID="14" presetClass="entr" presetSubtype="10"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randombar(horizontal)">
                                      <p:cBhvr>
                                        <p:cTn id="57" dur="500"/>
                                        <p:tgtEl>
                                          <p:spTgt spid="13"/>
                                        </p:tgtEl>
                                      </p:cBhvr>
                                    </p:animEffect>
                                  </p:childTnLst>
                                </p:cTn>
                              </p:par>
                            </p:childTnLst>
                          </p:cTn>
                        </p:par>
                        <p:par>
                          <p:cTn id="58" fill="hold">
                            <p:stCondLst>
                              <p:cond delay="5380"/>
                            </p:stCondLst>
                            <p:childTnLst>
                              <p:par>
                                <p:cTn id="59" presetID="12" presetClass="entr" presetSubtype="4"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p:tgtEl>
                                          <p:spTgt spid="14"/>
                                        </p:tgtEl>
                                        <p:attrNameLst>
                                          <p:attrName>ppt_y</p:attrName>
                                        </p:attrNameLst>
                                      </p:cBhvr>
                                      <p:tavLst>
                                        <p:tav tm="0">
                                          <p:val>
                                            <p:strVal val="#ppt_y+#ppt_h*1.125000"/>
                                          </p:val>
                                        </p:tav>
                                        <p:tav tm="100000">
                                          <p:val>
                                            <p:strVal val="#ppt_y"/>
                                          </p:val>
                                        </p:tav>
                                      </p:tavLst>
                                    </p:anim>
                                    <p:animEffect transition="in" filter="wipe(up)">
                                      <p:cBhvr>
                                        <p:cTn id="62" dur="500"/>
                                        <p:tgtEl>
                                          <p:spTgt spid="14"/>
                                        </p:tgtEl>
                                      </p:cBhvr>
                                    </p:animEffect>
                                  </p:childTnLst>
                                </p:cTn>
                              </p:par>
                              <p:par>
                                <p:cTn id="63" presetID="14" presetClass="entr" presetSubtype="1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randombar(horizontal)">
                                      <p:cBhvr>
                                        <p:cTn id="65" dur="400"/>
                                        <p:tgtEl>
                                          <p:spTgt spid="27"/>
                                        </p:tgtEl>
                                      </p:cBhvr>
                                    </p:animEffect>
                                  </p:childTnLst>
                                </p:cTn>
                              </p:par>
                              <p:par>
                                <p:cTn id="66" presetID="2" presetClass="entr" presetSubtype="8"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additive="base">
                                        <p:cTn id="68" dur="400" fill="hold"/>
                                        <p:tgtEl>
                                          <p:spTgt spid="32"/>
                                        </p:tgtEl>
                                        <p:attrNameLst>
                                          <p:attrName>ppt_x</p:attrName>
                                        </p:attrNameLst>
                                      </p:cBhvr>
                                      <p:tavLst>
                                        <p:tav tm="0">
                                          <p:val>
                                            <p:strVal val="0-#ppt_w/2"/>
                                          </p:val>
                                        </p:tav>
                                        <p:tav tm="100000">
                                          <p:val>
                                            <p:strVal val="#ppt_x"/>
                                          </p:val>
                                        </p:tav>
                                      </p:tavLst>
                                    </p:anim>
                                    <p:anim calcmode="lin" valueType="num">
                                      <p:cBhvr additive="base">
                                        <p:cTn id="69"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31" grpId="0"/>
      <p:bldP spid="38" grpId="0" bldLvl="0" animBg="1"/>
      <p:bldP spid="3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9316" y="1343501"/>
            <a:ext cx="1449070" cy="568325"/>
            <a:chOff x="4065694" y="3960217"/>
            <a:chExt cx="3477386" cy="1335804"/>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3"/>
            </a:xfrm>
            <a:prstGeom prst="rect">
              <a:avLst/>
            </a:prstGeom>
            <a:noFill/>
          </p:spPr>
          <p:txBody>
            <a:bodyPr wrap="square" rtlCol="0">
              <a:spAutoFit/>
            </a:bodyPr>
            <a:lstStyle/>
            <a:p>
              <a:r>
                <a:rPr lang="zh-CN" altLang="id-ID" sz="1100" dirty="0">
                  <a:solidFill>
                    <a:schemeClr val="bg1"/>
                  </a:solidFill>
                  <a:cs typeface="+mn-ea"/>
                  <a:sym typeface="+mn-lt"/>
                </a:rPr>
                <a:t>教学反馈</a:t>
              </a:r>
              <a:endParaRPr lang="zh-CN" altLang="id-ID" sz="1100" dirty="0">
                <a:solidFill>
                  <a:schemeClr val="bg1"/>
                </a:solidFill>
                <a:cs typeface="+mn-ea"/>
                <a:sym typeface="+mn-lt"/>
              </a:endParaRPr>
            </a:p>
          </p:txBody>
        </p:sp>
        <p:sp>
          <p:nvSpPr>
            <p:cNvPr id="8" name="TextBox 53"/>
            <p:cNvSpPr txBox="1"/>
            <p:nvPr/>
          </p:nvSpPr>
          <p:spPr>
            <a:xfrm>
              <a:off x="4065694" y="4630358"/>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学生</a:t>
              </a:r>
              <a:endParaRPr lang="zh-CN" altLang="en-US" sz="1250" dirty="0">
                <a:solidFill>
                  <a:schemeClr val="tx1">
                    <a:lumMod val="75000"/>
                    <a:lumOff val="25000"/>
                  </a:schemeClr>
                </a:solidFill>
                <a:cs typeface="+mn-ea"/>
                <a:sym typeface="+mn-lt"/>
              </a:endParaRPr>
            </a:p>
          </p:txBody>
        </p:sp>
      </p:grpSp>
      <p:sp>
        <p:nvSpPr>
          <p:cNvPr id="10" name="Rectangle 19"/>
          <p:cNvSpPr/>
          <p:nvPr/>
        </p:nvSpPr>
        <p:spPr>
          <a:xfrm>
            <a:off x="1315085" y="3562985"/>
            <a:ext cx="2884170"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选择课程</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由学生在老师录入的课程中选择所需课程，</a:t>
            </a:r>
            <a:endParaRPr lang="zh-CN" altLang="en-US" sz="1000" dirty="0">
              <a:solidFill>
                <a:schemeClr val="bg1">
                  <a:lumMod val="50000"/>
                </a:schemeClr>
              </a:solidFill>
              <a:cs typeface="+mn-ea"/>
              <a:sym typeface="+mn-lt"/>
            </a:endParaRPr>
          </a:p>
          <a:p>
            <a:pPr>
              <a:lnSpc>
                <a:spcPct val="150000"/>
              </a:lnSpc>
            </a:pPr>
            <a:r>
              <a:rPr lang="zh-CN" altLang="en-US" sz="1000" dirty="0">
                <a:solidFill>
                  <a:schemeClr val="bg1">
                    <a:lumMod val="50000"/>
                  </a:schemeClr>
                </a:solidFill>
                <a:cs typeface="+mn-ea"/>
                <a:sym typeface="+mn-lt"/>
              </a:rPr>
              <a:t>选择完之后需要从教师那里获取课程码</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1070070" y="4436175"/>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课程选择</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项目演示\选课.png选课"/>
          <p:cNvPicPr>
            <a:picLocks noChangeAspect="1"/>
          </p:cNvPicPr>
          <p:nvPr>
            <p:custDataLst>
              <p:tags r:id="rId1"/>
            </p:custDataLst>
          </p:nvPr>
        </p:nvPicPr>
        <p:blipFill>
          <a:blip r:embed="rId2"/>
          <a:srcRect/>
          <a:stretch>
            <a:fillRect/>
          </a:stretch>
        </p:blipFill>
        <p:spPr>
          <a:xfrm>
            <a:off x="1595120" y="2057400"/>
            <a:ext cx="2703830" cy="1313180"/>
          </a:xfrm>
          <a:prstGeom prst="rect">
            <a:avLst/>
          </a:prstGeom>
          <a:noFill/>
          <a:ln w="12700" cmpd="sng">
            <a:no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pic>
        <p:nvPicPr>
          <p:cNvPr id="3" name="图片 7" descr="C:\项目演示\选课1.png选课1"/>
          <p:cNvPicPr>
            <a:picLocks noChangeAspect="1"/>
          </p:cNvPicPr>
          <p:nvPr>
            <p:custDataLst>
              <p:tags r:id="rId3"/>
            </p:custDataLst>
          </p:nvPr>
        </p:nvPicPr>
        <p:blipFill>
          <a:blip r:embed="rId4"/>
          <a:srcRect/>
          <a:stretch>
            <a:fillRect/>
          </a:stretch>
        </p:blipFill>
        <p:spPr>
          <a:xfrm>
            <a:off x="4575810" y="1343660"/>
            <a:ext cx="4123055" cy="3614420"/>
          </a:xfrm>
          <a:prstGeom prst="rect">
            <a:avLst/>
          </a:prstGeom>
          <a:noFill/>
          <a:ln w="12700" cmpd="sng">
            <a:noFill/>
            <a:prstDash val="solid"/>
          </a:ln>
        </p:spPr>
      </p:pic>
      <p:sp>
        <p:nvSpPr>
          <p:cNvPr id="32" name="矩形 31">
            <a:hlinkClick r:id="rId5"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92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420"/>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1920"/>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420"/>
                            </p:stCondLst>
                            <p:childTnLst>
                              <p:par>
                                <p:cTn id="32" presetID="1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par>
                                <p:cTn id="36" presetID="14" presetClass="entr" presetSubtype="1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randombar(horizontal)">
                                      <p:cBhvr>
                                        <p:cTn id="38" dur="400"/>
                                        <p:tgtEl>
                                          <p:spTgt spid="27"/>
                                        </p:tgtEl>
                                      </p:cBhvr>
                                    </p:animEffect>
                                  </p:childTnLst>
                                </p:cTn>
                              </p:par>
                            </p:childTnLst>
                          </p:cTn>
                        </p:par>
                        <p:par>
                          <p:cTn id="39" fill="hold">
                            <p:stCondLst>
                              <p:cond delay="2920"/>
                            </p:stCondLst>
                            <p:childTnLst>
                              <p:par>
                                <p:cTn id="40" presetID="4" presetClass="entr" presetSubtype="16" fill="hold" nodeType="afterEffect">
                                  <p:stCondLst>
                                    <p:cond delay="0"/>
                                  </p:stCondLst>
                                  <p:childTnLst>
                                    <p:set>
                                      <p:cBhvr>
                                        <p:cTn id="41" dur="500" fill="hold">
                                          <p:stCondLst>
                                            <p:cond delay="0"/>
                                          </p:stCondLst>
                                        </p:cTn>
                                        <p:tgtEl>
                                          <p:spTgt spid="3"/>
                                        </p:tgtEl>
                                        <p:attrNameLst>
                                          <p:attrName>style.visibility</p:attrName>
                                        </p:attrNameLst>
                                      </p:cBhvr>
                                      <p:to>
                                        <p:strVal val="visible"/>
                                      </p:to>
                                    </p:set>
                                    <p:animEffect transition="in" filter="box(in)">
                                      <p:cBhvr>
                                        <p:cTn id="42" dur="500"/>
                                        <p:tgtEl>
                                          <p:spTgt spid="3"/>
                                        </p:tgtEl>
                                      </p:cBhvr>
                                    </p:animEffect>
                                  </p:childTnLst>
                                </p:cTn>
                              </p:par>
                              <p:par>
                                <p:cTn id="43" presetID="2" presetClass="entr" presetSubtype="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400" fill="hold"/>
                                        <p:tgtEl>
                                          <p:spTgt spid="32"/>
                                        </p:tgtEl>
                                        <p:attrNameLst>
                                          <p:attrName>ppt_x</p:attrName>
                                        </p:attrNameLst>
                                      </p:cBhvr>
                                      <p:tavLst>
                                        <p:tav tm="0">
                                          <p:val>
                                            <p:strVal val="0-#ppt_w/2"/>
                                          </p:val>
                                        </p:tav>
                                        <p:tav tm="100000">
                                          <p:val>
                                            <p:strVal val="#ppt_x"/>
                                          </p:val>
                                        </p:tav>
                                      </p:tavLst>
                                    </p:anim>
                                    <p:anim calcmode="lin" valueType="num">
                                      <p:cBhvr additive="base">
                                        <p:cTn id="46"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3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4914009" y="0"/>
            <a:ext cx="7559380" cy="5040313"/>
          </a:xfrm>
          <a:prstGeom prst="rect">
            <a:avLst/>
          </a:prstGeom>
        </p:spPr>
      </p:pic>
      <p:sp>
        <p:nvSpPr>
          <p:cNvPr id="10" name="矩形 9"/>
          <p:cNvSpPr/>
          <p:nvPr/>
        </p:nvSpPr>
        <p:spPr>
          <a:xfrm>
            <a:off x="2645667" y="0"/>
            <a:ext cx="6788773" cy="5040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226269" y="1426526"/>
            <a:ext cx="7334632" cy="2901612"/>
          </a:xfrm>
          <a:prstGeom prst="rect">
            <a:avLst/>
          </a:prstGeom>
          <a:solidFill>
            <a:schemeClr val="accent2"/>
          </a:solidFill>
          <a:ln>
            <a:solidFill>
              <a:schemeClr val="accent2"/>
            </a:solidFill>
          </a:ln>
          <a:effectLst>
            <a:outerShdw blurRad="50800" dist="38100" dir="5400000" algn="t" rotWithShape="0">
              <a:prstClr val="black">
                <a:alpha val="20000"/>
              </a:prstClr>
            </a:outerShdw>
          </a:effectLst>
        </p:spPr>
        <p:txBody>
          <a:bodyPr vert="horz" wrap="square" lIns="72009" tIns="36005" rIns="72009" bIns="36005" numCol="1" anchor="t" anchorCtr="0" compatLnSpc="1"/>
          <a:lstStyle/>
          <a:p>
            <a:endParaRPr lang="zh-CN" altLang="en-US" sz="1890" dirty="0">
              <a:cs typeface="+mn-ea"/>
              <a:sym typeface="+mn-lt"/>
            </a:endParaRPr>
          </a:p>
        </p:txBody>
      </p:sp>
      <p:sp>
        <p:nvSpPr>
          <p:cNvPr id="31" name="TextBox 18"/>
          <p:cNvSpPr>
            <a:spLocks noChangeArrowheads="1"/>
          </p:cNvSpPr>
          <p:nvPr/>
        </p:nvSpPr>
        <p:spPr bwMode="auto">
          <a:xfrm>
            <a:off x="1424944" y="657164"/>
            <a:ext cx="1271073" cy="743256"/>
          </a:xfrm>
          <a:prstGeom prst="rect">
            <a:avLst/>
          </a:prstGeom>
          <a:noFill/>
          <a:ln w="9525">
            <a:noFill/>
            <a:bevel/>
          </a:ln>
        </p:spPr>
        <p:txBody>
          <a:bodyPr wrap="none" lIns="95990" tIns="47994" rIns="95990" bIns="47994">
            <a:spAutoFit/>
          </a:bodyPr>
          <a:lstStyle/>
          <a:p>
            <a:pPr defTabSz="960120">
              <a:defRPr/>
            </a:pPr>
            <a:r>
              <a:rPr lang="zh-CN" altLang="en-US" sz="4200" kern="0" dirty="0">
                <a:solidFill>
                  <a:schemeClr val="bg1"/>
                </a:solidFill>
                <a:cs typeface="+mn-ea"/>
                <a:sym typeface="+mn-lt"/>
              </a:rPr>
              <a:t>前言</a:t>
            </a:r>
            <a:endParaRPr lang="zh-CN" altLang="en-US" sz="1890" kern="0" dirty="0">
              <a:solidFill>
                <a:schemeClr val="bg1"/>
              </a:solidFill>
              <a:cs typeface="+mn-ea"/>
              <a:sym typeface="+mn-lt"/>
            </a:endParaRPr>
          </a:p>
        </p:txBody>
      </p:sp>
      <p:sp>
        <p:nvSpPr>
          <p:cNvPr id="32" name="前言"/>
          <p:cNvSpPr>
            <a:spLocks noChangeArrowheads="1"/>
          </p:cNvSpPr>
          <p:nvPr/>
        </p:nvSpPr>
        <p:spPr bwMode="auto">
          <a:xfrm>
            <a:off x="2645606" y="947874"/>
            <a:ext cx="1742356" cy="452407"/>
          </a:xfrm>
          <a:prstGeom prst="rect">
            <a:avLst/>
          </a:prstGeom>
          <a:noFill/>
          <a:ln w="9525">
            <a:noFill/>
            <a:bevel/>
          </a:ln>
        </p:spPr>
        <p:txBody>
          <a:bodyPr wrap="none" lIns="95990" tIns="47994" rIns="95990" bIns="47994">
            <a:spAutoFit/>
          </a:bodyPr>
          <a:lstStyle/>
          <a:p>
            <a:pPr algn="ctr"/>
            <a:r>
              <a:rPr lang="en-US" altLang="zh-CN" sz="2310" dirty="0">
                <a:solidFill>
                  <a:schemeClr val="accent2"/>
                </a:solidFill>
                <a:cs typeface="+mn-ea"/>
                <a:sym typeface="+mn-lt"/>
              </a:rPr>
              <a:t>Introduction</a:t>
            </a:r>
            <a:endParaRPr lang="zh-CN" altLang="en-US" sz="2310" dirty="0">
              <a:solidFill>
                <a:schemeClr val="accent2"/>
              </a:solidFill>
              <a:cs typeface="+mn-ea"/>
              <a:sym typeface="+mn-lt"/>
            </a:endParaRPr>
          </a:p>
        </p:txBody>
      </p:sp>
      <p:sp>
        <p:nvSpPr>
          <p:cNvPr id="33" name="矩形 5"/>
          <p:cNvSpPr>
            <a:spLocks noChangeArrowheads="1"/>
          </p:cNvSpPr>
          <p:nvPr/>
        </p:nvSpPr>
        <p:spPr bwMode="auto">
          <a:xfrm>
            <a:off x="1184218" y="1426051"/>
            <a:ext cx="7418762" cy="2901612"/>
          </a:xfrm>
          <a:prstGeom prst="rect">
            <a:avLst/>
          </a:prstGeom>
          <a:noFill/>
          <a:ln w="19050">
            <a:solidFill>
              <a:schemeClr val="accent2"/>
            </a:solidFill>
            <a:bevel/>
          </a:ln>
        </p:spPr>
        <p:txBody>
          <a:bodyPr lIns="71996" tIns="35999" rIns="71996" bIns="35999" anchor="ctr"/>
          <a:lstStyle/>
          <a:p>
            <a:pPr algn="ctr"/>
            <a:endParaRPr lang="zh-CN" altLang="zh-CN" sz="1890">
              <a:solidFill>
                <a:srgbClr val="FFFFFF"/>
              </a:solidFill>
              <a:cs typeface="+mn-ea"/>
              <a:sym typeface="+mn-lt"/>
            </a:endParaRPr>
          </a:p>
        </p:txBody>
      </p:sp>
      <p:sp>
        <p:nvSpPr>
          <p:cNvPr id="34" name="Rectangle 11"/>
          <p:cNvSpPr>
            <a:spLocks noChangeArrowheads="1"/>
          </p:cNvSpPr>
          <p:nvPr/>
        </p:nvSpPr>
        <p:spPr bwMode="auto">
          <a:xfrm>
            <a:off x="1421094" y="1667464"/>
            <a:ext cx="6730162" cy="2613660"/>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6180" tIns="38090" rIns="76180" bIns="38090">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lnSpc>
                <a:spcPct val="150000"/>
              </a:lnSpc>
            </a:pPr>
            <a:r>
              <a:rPr lang="zh-CN" altLang="en-US" sz="1260" dirty="0">
                <a:solidFill>
                  <a:schemeClr val="bg1"/>
                </a:solidFill>
                <a:latin typeface="+mn-lt"/>
                <a:ea typeface="+mn-ea"/>
                <a:cs typeface="+mn-ea"/>
                <a:sym typeface="+mn-lt"/>
              </a:rPr>
              <a:t>     </a:t>
            </a:r>
            <a:r>
              <a:rPr lang="zh-CN" altLang="en-US" sz="1400" dirty="0">
                <a:solidFill>
                  <a:schemeClr val="bg1"/>
                </a:solidFill>
                <a:latin typeface="+mn-lt"/>
                <a:ea typeface="+mn-ea"/>
                <a:cs typeface="+mn-ea"/>
                <a:sym typeface="+mn-lt"/>
              </a:rPr>
              <a:t>  </a:t>
            </a:r>
            <a:r>
              <a:rPr sz="1200" dirty="0">
                <a:solidFill>
                  <a:schemeClr val="bg1"/>
                </a:solidFill>
                <a:latin typeface="+mn-lt"/>
                <a:ea typeface="+mn-ea"/>
                <a:cs typeface="+mn-ea"/>
                <a:sym typeface="+mn-lt"/>
              </a:rPr>
              <a:t>随着现代信息科技高速发展和计算机网络技术的发展与推广，学校课堂学习反馈系统已跨入网络管理时代，并因此提高了反馈效率和速度。而随着全球信息化实现，愈来愈多的管理者意识到效率管理和网络管理的重要性，以及增强方便性的迫切性，因此课堂学习反馈系统的设计和实现是管理者的渴望，学校采用计算机管理增加试题、在线练习、反馈情况等诸多环节也已成为趋势及必然。</a:t>
            </a:r>
            <a:endParaRPr sz="1200" dirty="0">
              <a:solidFill>
                <a:schemeClr val="bg1"/>
              </a:solidFill>
              <a:latin typeface="+mn-lt"/>
              <a:ea typeface="+mn-ea"/>
              <a:cs typeface="+mn-ea"/>
              <a:sym typeface="+mn-lt"/>
            </a:endParaRPr>
          </a:p>
          <a:p>
            <a:pPr eaLnBrk="0" hangingPunct="0">
              <a:lnSpc>
                <a:spcPct val="150000"/>
              </a:lnSpc>
            </a:pPr>
            <a:r>
              <a:rPr lang="en-US" sz="1200" dirty="0">
                <a:solidFill>
                  <a:schemeClr val="bg1"/>
                </a:solidFill>
                <a:latin typeface="+mn-lt"/>
                <a:ea typeface="+mn-ea"/>
                <a:cs typeface="+mn-ea"/>
                <a:sym typeface="+mn-lt"/>
              </a:rPr>
              <a:t>	</a:t>
            </a:r>
            <a:r>
              <a:rPr sz="1200" dirty="0">
                <a:solidFill>
                  <a:schemeClr val="bg1"/>
                </a:solidFill>
                <a:latin typeface="+mn-lt"/>
                <a:ea typeface="+mn-ea"/>
                <a:cs typeface="+mn-ea"/>
                <a:sym typeface="+mn-lt"/>
              </a:rPr>
              <a:t>从现有的教学测评方法来看，教师在平时教学实践中多数使用提问的方式来评估班级整体的知识掌握情况。现有的应试测试系统很多，需要对学生某一知识内容测评后的横向和纵向的了解。本选题正是为解决这一教学现实问题，试图设计课堂学习反馈系统，目的是在教学实践中提高教学有效性。根据主要知识内容，有选择地个性化地测评。</a:t>
            </a:r>
            <a:endParaRPr sz="1200" dirty="0">
              <a:solidFill>
                <a:schemeClr val="bg1"/>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12" fill="hold" grpId="0" nodeType="afterEffect" p14:presetBounceEnd="2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20000">
                                          <p:cBhvr additive="base">
                                            <p:cTn id="11" dur="500" fill="hold"/>
                                            <p:tgtEl>
                                              <p:spTgt spid="30"/>
                                            </p:tgtEl>
                                            <p:attrNameLst>
                                              <p:attrName>ppt_x</p:attrName>
                                            </p:attrNameLst>
                                          </p:cBhvr>
                                          <p:tavLst>
                                            <p:tav tm="0">
                                              <p:val>
                                                <p:strVal val="0-#ppt_w/2"/>
                                              </p:val>
                                            </p:tav>
                                            <p:tav tm="100000">
                                              <p:val>
                                                <p:strVal val="#ppt_x"/>
                                              </p:val>
                                            </p:tav>
                                          </p:tavLst>
                                        </p:anim>
                                        <p:anim calcmode="lin" valueType="num" p14:bounceEnd="20000">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Effect transition="in" filter="fade">
                                          <p:cBhvr>
                                            <p:cTn id="22" dur="300"/>
                                            <p:tgtEl>
                                              <p:spTgt spid="32"/>
                                            </p:tgtEl>
                                          </p:cBhvr>
                                        </p:animEffect>
                                      </p:childTnLst>
                                    </p:cTn>
                                  </p:par>
                                </p:childTnLst>
                              </p:cTn>
                            </p:par>
                            <p:par>
                              <p:cTn id="23" fill="hold">
                                <p:stCondLst>
                                  <p:cond delay="213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heel(1)">
                                          <p:cBhvr>
                                            <p:cTn id="2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p:bldP spid="32" grpId="0"/>
          <p:bldP spid="33" grpId="0" animBg="1"/>
          <p:bldP spid="3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Effect transition="in" filter="fade">
                                          <p:cBhvr>
                                            <p:cTn id="22" dur="300"/>
                                            <p:tgtEl>
                                              <p:spTgt spid="32"/>
                                            </p:tgtEl>
                                          </p:cBhvr>
                                        </p:animEffect>
                                      </p:childTnLst>
                                    </p:cTn>
                                  </p:par>
                                </p:childTnLst>
                              </p:cTn>
                            </p:par>
                            <p:par>
                              <p:cTn id="23" fill="hold">
                                <p:stCondLst>
                                  <p:cond delay="213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heel(1)">
                                          <p:cBhvr>
                                            <p:cTn id="2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p:bldP spid="32" grpId="0"/>
          <p:bldP spid="33" grpId="0" animBg="1"/>
          <p:bldP spid="34" grpId="0" bldLvl="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9316" y="1343501"/>
            <a:ext cx="1449070" cy="568325"/>
            <a:chOff x="4065694" y="3960217"/>
            <a:chExt cx="3477386" cy="1335804"/>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3"/>
            </a:xfrm>
            <a:prstGeom prst="rect">
              <a:avLst/>
            </a:prstGeom>
            <a:noFill/>
          </p:spPr>
          <p:txBody>
            <a:bodyPr wrap="square" rtlCol="0">
              <a:spAutoFit/>
            </a:bodyPr>
            <a:lstStyle/>
            <a:p>
              <a:r>
                <a:rPr lang="zh-CN" altLang="id-ID" sz="1100" dirty="0">
                  <a:solidFill>
                    <a:schemeClr val="bg1"/>
                  </a:solidFill>
                  <a:cs typeface="+mn-ea"/>
                  <a:sym typeface="+mn-lt"/>
                </a:rPr>
                <a:t>教学反馈</a:t>
              </a:r>
              <a:endParaRPr lang="zh-CN" altLang="id-ID" sz="1100" dirty="0">
                <a:solidFill>
                  <a:schemeClr val="bg1"/>
                </a:solidFill>
                <a:cs typeface="+mn-ea"/>
                <a:sym typeface="+mn-lt"/>
              </a:endParaRPr>
            </a:p>
          </p:txBody>
        </p:sp>
        <p:sp>
          <p:nvSpPr>
            <p:cNvPr id="8" name="TextBox 53"/>
            <p:cNvSpPr txBox="1"/>
            <p:nvPr/>
          </p:nvSpPr>
          <p:spPr>
            <a:xfrm>
              <a:off x="4065694" y="4630358"/>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学生</a:t>
              </a:r>
              <a:endParaRPr lang="zh-CN" altLang="en-US" sz="1250" dirty="0">
                <a:solidFill>
                  <a:schemeClr val="tx1">
                    <a:lumMod val="75000"/>
                    <a:lumOff val="25000"/>
                  </a:schemeClr>
                </a:solidFill>
                <a:cs typeface="+mn-ea"/>
                <a:sym typeface="+mn-lt"/>
              </a:endParaRPr>
            </a:p>
          </p:txBody>
        </p:sp>
      </p:grpSp>
      <p:sp>
        <p:nvSpPr>
          <p:cNvPr id="10" name="Rectangle 19"/>
          <p:cNvSpPr/>
          <p:nvPr/>
        </p:nvSpPr>
        <p:spPr>
          <a:xfrm>
            <a:off x="1315085" y="3562985"/>
            <a:ext cx="2884170"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选课认证</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由学生输入从教师那里获取的课堂码，点击提交，方可成功选择课程</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1070070" y="4436175"/>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选课认证</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项目演示\课程码.png课程码"/>
          <p:cNvPicPr>
            <a:picLocks noChangeAspect="1"/>
          </p:cNvPicPr>
          <p:nvPr>
            <p:custDataLst>
              <p:tags r:id="rId1"/>
            </p:custDataLst>
          </p:nvPr>
        </p:nvPicPr>
        <p:blipFill>
          <a:blip r:embed="rId2"/>
          <a:srcRect/>
          <a:stretch>
            <a:fillRect/>
          </a:stretch>
        </p:blipFill>
        <p:spPr>
          <a:xfrm>
            <a:off x="1595120" y="2072640"/>
            <a:ext cx="2562860" cy="1093470"/>
          </a:xfrm>
          <a:prstGeom prst="rect">
            <a:avLst/>
          </a:prstGeom>
          <a:noFill/>
          <a:ln w="12700" cmpd="sng">
            <a:no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pic>
        <p:nvPicPr>
          <p:cNvPr id="3" name="图片 7" descr="C:\项目演示\待认证.png待认证"/>
          <p:cNvPicPr>
            <a:picLocks noChangeAspect="1"/>
          </p:cNvPicPr>
          <p:nvPr>
            <p:custDataLst>
              <p:tags r:id="rId3"/>
            </p:custDataLst>
          </p:nvPr>
        </p:nvPicPr>
        <p:blipFill>
          <a:blip r:embed="rId4"/>
          <a:srcRect/>
          <a:stretch>
            <a:fillRect/>
          </a:stretch>
        </p:blipFill>
        <p:spPr>
          <a:xfrm>
            <a:off x="4575810" y="1708468"/>
            <a:ext cx="4123055" cy="2884805"/>
          </a:xfrm>
          <a:prstGeom prst="rect">
            <a:avLst/>
          </a:prstGeom>
          <a:noFill/>
          <a:ln w="12700" cmpd="sng">
            <a:noFill/>
            <a:prstDash val="solid"/>
          </a:ln>
        </p:spPr>
      </p:pic>
      <p:sp>
        <p:nvSpPr>
          <p:cNvPr id="2" name="矩形 1">
            <a:hlinkClick r:id="rId5"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92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420"/>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1920"/>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420"/>
                            </p:stCondLst>
                            <p:childTnLst>
                              <p:par>
                                <p:cTn id="32" presetID="1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par>
                                <p:cTn id="36" presetID="14" presetClass="entr" presetSubtype="1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randombar(horizontal)">
                                      <p:cBhvr>
                                        <p:cTn id="38" dur="400"/>
                                        <p:tgtEl>
                                          <p:spTgt spid="27"/>
                                        </p:tgtEl>
                                      </p:cBhvr>
                                    </p:animEffect>
                                  </p:childTnLst>
                                </p:cTn>
                              </p:par>
                            </p:childTnLst>
                          </p:cTn>
                        </p:par>
                        <p:par>
                          <p:cTn id="39" fill="hold">
                            <p:stCondLst>
                              <p:cond delay="2920"/>
                            </p:stCondLst>
                            <p:childTnLst>
                              <p:par>
                                <p:cTn id="40" presetID="4" presetClass="entr" presetSubtype="16" fill="hold" nodeType="afterEffect">
                                  <p:stCondLst>
                                    <p:cond delay="0"/>
                                  </p:stCondLst>
                                  <p:childTnLst>
                                    <p:set>
                                      <p:cBhvr>
                                        <p:cTn id="41" dur="500" fill="hold">
                                          <p:stCondLst>
                                            <p:cond delay="0"/>
                                          </p:stCondLst>
                                        </p:cTn>
                                        <p:tgtEl>
                                          <p:spTgt spid="3"/>
                                        </p:tgtEl>
                                        <p:attrNameLst>
                                          <p:attrName>style.visibility</p:attrName>
                                        </p:attrNameLst>
                                      </p:cBhvr>
                                      <p:to>
                                        <p:strVal val="visible"/>
                                      </p:to>
                                    </p:set>
                                    <p:animEffect transition="in" filter="box(in)">
                                      <p:cBhvr>
                                        <p:cTn id="42" dur="500"/>
                                        <p:tgtEl>
                                          <p:spTgt spid="3"/>
                                        </p:tgtEl>
                                      </p:cBhvr>
                                    </p:animEffect>
                                  </p:childTnLst>
                                </p:cTn>
                              </p:par>
                              <p:par>
                                <p:cTn id="43" presetID="2" presetClass="entr" presetSubtype="8"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400" fill="hold"/>
                                        <p:tgtEl>
                                          <p:spTgt spid="2"/>
                                        </p:tgtEl>
                                        <p:attrNameLst>
                                          <p:attrName>ppt_x</p:attrName>
                                        </p:attrNameLst>
                                      </p:cBhvr>
                                      <p:tavLst>
                                        <p:tav tm="0">
                                          <p:val>
                                            <p:strVal val="0-#ppt_w/2"/>
                                          </p:val>
                                        </p:tav>
                                        <p:tav tm="100000">
                                          <p:val>
                                            <p:strVal val="#ppt_x"/>
                                          </p:val>
                                        </p:tav>
                                      </p:tavLst>
                                    </p:anim>
                                    <p:anim calcmode="lin" valueType="num">
                                      <p:cBhvr additive="base">
                                        <p:cTn id="46"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088416" y="1175861"/>
            <a:ext cx="1449070" cy="568325"/>
            <a:chOff x="4065694" y="3960217"/>
            <a:chExt cx="3477386" cy="1335804"/>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3"/>
            </a:xfrm>
            <a:prstGeom prst="rect">
              <a:avLst/>
            </a:prstGeom>
            <a:noFill/>
          </p:spPr>
          <p:txBody>
            <a:bodyPr wrap="square" rtlCol="0">
              <a:spAutoFit/>
            </a:bodyPr>
            <a:lstStyle/>
            <a:p>
              <a:r>
                <a:rPr lang="zh-CN" altLang="id-ID" sz="1100" dirty="0">
                  <a:solidFill>
                    <a:schemeClr val="bg1"/>
                  </a:solidFill>
                  <a:cs typeface="+mn-ea"/>
                  <a:sym typeface="+mn-lt"/>
                </a:rPr>
                <a:t>教学反馈</a:t>
              </a:r>
              <a:endParaRPr lang="zh-CN" altLang="id-ID" sz="1100" dirty="0">
                <a:solidFill>
                  <a:schemeClr val="bg1"/>
                </a:solidFill>
                <a:cs typeface="+mn-ea"/>
                <a:sym typeface="+mn-lt"/>
              </a:endParaRPr>
            </a:p>
          </p:txBody>
        </p:sp>
        <p:sp>
          <p:nvSpPr>
            <p:cNvPr id="8" name="TextBox 53"/>
            <p:cNvSpPr txBox="1"/>
            <p:nvPr/>
          </p:nvSpPr>
          <p:spPr>
            <a:xfrm>
              <a:off x="4065694" y="4630358"/>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学生</a:t>
              </a:r>
              <a:endParaRPr lang="zh-CN" altLang="en-US" sz="1250" dirty="0">
                <a:solidFill>
                  <a:schemeClr val="tx1">
                    <a:lumMod val="75000"/>
                    <a:lumOff val="25000"/>
                  </a:schemeClr>
                </a:solidFill>
                <a:cs typeface="+mn-ea"/>
                <a:sym typeface="+mn-lt"/>
              </a:endParaRPr>
            </a:p>
          </p:txBody>
        </p:sp>
      </p:grpSp>
      <p:sp>
        <p:nvSpPr>
          <p:cNvPr id="10" name="Rectangle 19"/>
          <p:cNvSpPr/>
          <p:nvPr/>
        </p:nvSpPr>
        <p:spPr>
          <a:xfrm>
            <a:off x="5544185" y="3395345"/>
            <a:ext cx="2884170"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知识点评论</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由学生从已选择的课程中查看知识点，并进行评论以及选择对该知识点的掌握程度</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5299170" y="4268535"/>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8050" y="292735"/>
            <a:ext cx="2973705" cy="460375"/>
          </a:xfrm>
          <a:prstGeom prst="rect">
            <a:avLst/>
          </a:prstGeom>
          <a:noFill/>
        </p:spPr>
        <p:txBody>
          <a:bodyPr wrap="square" rtlCol="0">
            <a:spAutoFit/>
          </a:bodyPr>
          <a:lstStyle/>
          <a:p>
            <a:r>
              <a:rPr lang="zh-CN" altLang="en-US" sz="2400" dirty="0">
                <a:cs typeface="+mn-ea"/>
                <a:sym typeface="+mn-lt"/>
              </a:rPr>
              <a:t>知识点查看及评论</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项目演示\已选课程.png已选课程"/>
          <p:cNvPicPr>
            <a:picLocks noChangeAspect="1"/>
          </p:cNvPicPr>
          <p:nvPr>
            <p:custDataLst>
              <p:tags r:id="rId1"/>
            </p:custDataLst>
          </p:nvPr>
        </p:nvPicPr>
        <p:blipFill>
          <a:blip r:embed="rId2"/>
          <a:srcRect/>
          <a:stretch>
            <a:fillRect/>
          </a:stretch>
        </p:blipFill>
        <p:spPr>
          <a:xfrm>
            <a:off x="6024245" y="1744345"/>
            <a:ext cx="2235835" cy="1551940"/>
          </a:xfrm>
          <a:prstGeom prst="rect">
            <a:avLst/>
          </a:prstGeom>
          <a:noFill/>
          <a:ln w="12700" cmpd="sng">
            <a:no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pic>
        <p:nvPicPr>
          <p:cNvPr id="3" name="图片 7" descr="C:\项目演示\评论.png评论"/>
          <p:cNvPicPr>
            <a:picLocks noChangeAspect="1"/>
          </p:cNvPicPr>
          <p:nvPr>
            <p:custDataLst>
              <p:tags r:id="rId3"/>
            </p:custDataLst>
          </p:nvPr>
        </p:nvPicPr>
        <p:blipFill>
          <a:blip r:embed="rId4"/>
          <a:srcRect/>
          <a:stretch>
            <a:fillRect/>
          </a:stretch>
        </p:blipFill>
        <p:spPr>
          <a:xfrm>
            <a:off x="640080" y="1360488"/>
            <a:ext cx="4161790" cy="3552190"/>
          </a:xfrm>
          <a:prstGeom prst="rect">
            <a:avLst/>
          </a:prstGeom>
          <a:noFill/>
          <a:ln w="12700" cmpd="sng">
            <a:noFill/>
            <a:prstDash val="solid"/>
          </a:ln>
        </p:spPr>
      </p:pic>
      <p:sp>
        <p:nvSpPr>
          <p:cNvPr id="2" name="矩形 1">
            <a:hlinkClick r:id="rId5"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108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580"/>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2080"/>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580"/>
                            </p:stCondLst>
                            <p:childTnLst>
                              <p:par>
                                <p:cTn id="32" presetID="1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par>
                                <p:cTn id="36" presetID="14" presetClass="entr" presetSubtype="1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randombar(horizontal)">
                                      <p:cBhvr>
                                        <p:cTn id="38" dur="400"/>
                                        <p:tgtEl>
                                          <p:spTgt spid="27"/>
                                        </p:tgtEl>
                                      </p:cBhvr>
                                    </p:animEffect>
                                  </p:childTnLst>
                                </p:cTn>
                              </p:par>
                            </p:childTnLst>
                          </p:cTn>
                        </p:par>
                        <p:par>
                          <p:cTn id="39" fill="hold">
                            <p:stCondLst>
                              <p:cond delay="3080"/>
                            </p:stCondLst>
                            <p:childTnLst>
                              <p:par>
                                <p:cTn id="40" presetID="4" presetClass="entr" presetSubtype="16" fill="hold" nodeType="afterEffect">
                                  <p:stCondLst>
                                    <p:cond delay="0"/>
                                  </p:stCondLst>
                                  <p:childTnLst>
                                    <p:set>
                                      <p:cBhvr>
                                        <p:cTn id="41" dur="500" fill="hold">
                                          <p:stCondLst>
                                            <p:cond delay="0"/>
                                          </p:stCondLst>
                                        </p:cTn>
                                        <p:tgtEl>
                                          <p:spTgt spid="3"/>
                                        </p:tgtEl>
                                        <p:attrNameLst>
                                          <p:attrName>style.visibility</p:attrName>
                                        </p:attrNameLst>
                                      </p:cBhvr>
                                      <p:to>
                                        <p:strVal val="visible"/>
                                      </p:to>
                                    </p:set>
                                    <p:animEffect transition="in" filter="box(in)">
                                      <p:cBhvr>
                                        <p:cTn id="42" dur="500"/>
                                        <p:tgtEl>
                                          <p:spTgt spid="3"/>
                                        </p:tgtEl>
                                      </p:cBhvr>
                                    </p:animEffect>
                                  </p:childTnLst>
                                </p:cTn>
                              </p:par>
                              <p:par>
                                <p:cTn id="43" presetID="2" presetClass="entr" presetSubtype="8"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400" fill="hold"/>
                                        <p:tgtEl>
                                          <p:spTgt spid="2"/>
                                        </p:tgtEl>
                                        <p:attrNameLst>
                                          <p:attrName>ppt_x</p:attrName>
                                        </p:attrNameLst>
                                      </p:cBhvr>
                                      <p:tavLst>
                                        <p:tav tm="0">
                                          <p:val>
                                            <p:strVal val="0-#ppt_w/2"/>
                                          </p:val>
                                        </p:tav>
                                        <p:tav tm="100000">
                                          <p:val>
                                            <p:strVal val="#ppt_x"/>
                                          </p:val>
                                        </p:tav>
                                      </p:tavLst>
                                    </p:anim>
                                    <p:anim calcmode="lin" valueType="num">
                                      <p:cBhvr additive="base">
                                        <p:cTn id="46"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65817" y="1343501"/>
            <a:ext cx="929380" cy="260350"/>
            <a:chOff x="4081294" y="3960217"/>
            <a:chExt cx="2230266" cy="611933"/>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3"/>
            </a:xfrm>
            <a:prstGeom prst="rect">
              <a:avLst/>
            </a:prstGeom>
            <a:noFill/>
          </p:spPr>
          <p:txBody>
            <a:bodyPr wrap="square" rtlCol="0">
              <a:spAutoFit/>
            </a:bodyPr>
            <a:lstStyle/>
            <a:p>
              <a:r>
                <a:rPr lang="zh-CN" altLang="id-ID" sz="1100" dirty="0">
                  <a:solidFill>
                    <a:schemeClr val="bg1"/>
                  </a:solidFill>
                  <a:cs typeface="+mn-ea"/>
                  <a:sym typeface="+mn-lt"/>
                </a:rPr>
                <a:t>课程搜索</a:t>
              </a:r>
              <a:endParaRPr lang="zh-CN" altLang="id-ID" sz="1100" dirty="0">
                <a:solidFill>
                  <a:schemeClr val="bg1"/>
                </a:solidFill>
                <a:cs typeface="+mn-ea"/>
                <a:sym typeface="+mn-lt"/>
              </a:endParaRPr>
            </a:p>
          </p:txBody>
        </p:sp>
      </p:grpSp>
      <p:sp>
        <p:nvSpPr>
          <p:cNvPr id="10" name="Rectangle 19"/>
          <p:cNvSpPr/>
          <p:nvPr/>
        </p:nvSpPr>
        <p:spPr>
          <a:xfrm>
            <a:off x="993775" y="2030095"/>
            <a:ext cx="2218055" cy="1004570"/>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搜索已有课程</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由学生用户，输入课程或教师信息关键字，搜索出有关课程，查询得到的结果后可以进行选课</a:t>
            </a:r>
            <a:endParaRPr lang="en-US" altLang="zh-CN" sz="1000" dirty="0">
              <a:solidFill>
                <a:schemeClr val="bg1">
                  <a:lumMod val="50000"/>
                </a:schemeClr>
              </a:solidFill>
              <a:cs typeface="+mn-ea"/>
              <a:sym typeface="+mn-lt"/>
            </a:endParaRPr>
          </a:p>
        </p:txBody>
      </p:sp>
      <p:cxnSp>
        <p:nvCxnSpPr>
          <p:cNvPr id="15" name="直接连接符 14"/>
          <p:cNvCxnSpPr/>
          <p:nvPr/>
        </p:nvCxnSpPr>
        <p:spPr>
          <a:xfrm>
            <a:off x="538575" y="3293175"/>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学生搜索功能</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Users\Administrator\Desktop\搜索课程.png搜索课程"/>
          <p:cNvPicPr>
            <a:picLocks noChangeAspect="1"/>
          </p:cNvPicPr>
          <p:nvPr>
            <p:custDataLst>
              <p:tags r:id="rId1"/>
            </p:custDataLst>
          </p:nvPr>
        </p:nvPicPr>
        <p:blipFill>
          <a:blip r:embed="rId2"/>
          <a:srcRect/>
          <a:stretch>
            <a:fillRect/>
          </a:stretch>
        </p:blipFill>
        <p:spPr>
          <a:xfrm>
            <a:off x="4161790" y="1876425"/>
            <a:ext cx="4027805" cy="2591435"/>
          </a:xfrm>
          <a:prstGeom prst="rect">
            <a:avLst/>
          </a:prstGeom>
          <a:noFill/>
          <a:ln w="12700" cmpd="sng">
            <a:no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2" name="矩形 31">
            <a:hlinkClick r:id="rId3"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02</a:t>
            </a:r>
            <a:endParaRPr lang="zh-CN" altLang="en-US" sz="2400" dirty="0">
              <a:cs typeface="+mn-ea"/>
              <a:sym typeface="+mn-lt"/>
            </a:endParaRPr>
          </a:p>
        </p:txBody>
      </p:sp>
      <p:pic>
        <p:nvPicPr>
          <p:cNvPr id="2" name="图片 1" descr="C:\Users\Administrator\Desktop\学生搜索.png学生搜索"/>
          <p:cNvPicPr>
            <a:picLocks noChangeAspect="1"/>
          </p:cNvPicPr>
          <p:nvPr/>
        </p:nvPicPr>
        <p:blipFill>
          <a:blip r:embed="rId4"/>
          <a:srcRect/>
          <a:stretch>
            <a:fillRect/>
          </a:stretch>
        </p:blipFill>
        <p:spPr>
          <a:xfrm>
            <a:off x="2083435" y="1343660"/>
            <a:ext cx="1939925" cy="532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up)">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p:tgtEl>
                                          <p:spTgt spid="15"/>
                                        </p:tgtEl>
                                        <p:attrNameLst>
                                          <p:attrName>ppt_y</p:attrName>
                                        </p:attrNameLst>
                                      </p:cBhvr>
                                      <p:tavLst>
                                        <p:tav tm="0">
                                          <p:val>
                                            <p:strVal val="#ppt_y+#ppt_h*1.125000"/>
                                          </p:val>
                                        </p:tav>
                                        <p:tav tm="100000">
                                          <p:val>
                                            <p:strVal val="#ppt_y"/>
                                          </p:val>
                                        </p:tav>
                                      </p:tavLst>
                                    </p:anim>
                                    <p:animEffect transition="in" filter="wipe(up)">
                                      <p:cBhvr>
                                        <p:cTn id="39" dur="500"/>
                                        <p:tgtEl>
                                          <p:spTgt spid="15"/>
                                        </p:tgtEl>
                                      </p:cBhvr>
                                    </p:animEffect>
                                  </p:childTnLst>
                                </p:cTn>
                              </p:par>
                              <p:par>
                                <p:cTn id="40" presetID="14" presetClass="entr" presetSubtype="1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randombar(horizontal)">
                                      <p:cBhvr>
                                        <p:cTn id="42" dur="400"/>
                                        <p:tgtEl>
                                          <p:spTgt spid="27"/>
                                        </p:tgtEl>
                                      </p:cBhvr>
                                    </p:animEffect>
                                  </p:childTnLst>
                                </p:cTn>
                              </p:par>
                              <p:par>
                                <p:cTn id="43" presetID="2" presetClass="entr" presetSubtype="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400" fill="hold"/>
                                        <p:tgtEl>
                                          <p:spTgt spid="32"/>
                                        </p:tgtEl>
                                        <p:attrNameLst>
                                          <p:attrName>ppt_x</p:attrName>
                                        </p:attrNameLst>
                                      </p:cBhvr>
                                      <p:tavLst>
                                        <p:tav tm="0">
                                          <p:val>
                                            <p:strVal val="0-#ppt_w/2"/>
                                          </p:val>
                                        </p:tav>
                                        <p:tav tm="100000">
                                          <p:val>
                                            <p:strVal val="#ppt_x"/>
                                          </p:val>
                                        </p:tav>
                                      </p:tavLst>
                                    </p:anim>
                                    <p:anim calcmode="lin" valueType="num">
                                      <p:cBhvr additive="base">
                                        <p:cTn id="46"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3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管理员"/>
          <p:cNvPicPr>
            <a:picLocks noChangeAspect="1"/>
          </p:cNvPicPr>
          <p:nvPr/>
        </p:nvPicPr>
        <p:blipFill>
          <a:blip r:embed="rId1"/>
          <a:stretch>
            <a:fillRect/>
          </a:stretch>
        </p:blipFill>
        <p:spPr>
          <a:xfrm>
            <a:off x="20320" y="815975"/>
            <a:ext cx="8954135" cy="495300"/>
          </a:xfrm>
          <a:prstGeom prst="rect">
            <a:avLst/>
          </a:prstGeom>
        </p:spPr>
      </p:pic>
      <p:grpSp>
        <p:nvGrpSpPr>
          <p:cNvPr id="5" name="组合 4"/>
          <p:cNvGrpSpPr/>
          <p:nvPr/>
        </p:nvGrpSpPr>
        <p:grpSpPr>
          <a:xfrm>
            <a:off x="859316" y="1343501"/>
            <a:ext cx="1294130" cy="568312"/>
            <a:chOff x="4065694" y="3960217"/>
            <a:chExt cx="3105571" cy="1335773"/>
          </a:xfrm>
        </p:grpSpPr>
        <p:sp>
          <p:nvSpPr>
            <p:cNvPr id="6" name="Rounded Rectangle 43"/>
            <p:cNvSpPr/>
            <p:nvPr/>
          </p:nvSpPr>
          <p:spPr>
            <a:xfrm>
              <a:off x="4080932" y="3961710"/>
              <a:ext cx="2796233" cy="558202"/>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460" y="3960217"/>
              <a:ext cx="2864805" cy="611932"/>
            </a:xfrm>
            <a:prstGeom prst="rect">
              <a:avLst/>
            </a:prstGeom>
            <a:noFill/>
          </p:spPr>
          <p:txBody>
            <a:bodyPr wrap="square" rtlCol="0">
              <a:spAutoFit/>
            </a:bodyPr>
            <a:lstStyle/>
            <a:p>
              <a:r>
                <a:rPr lang="zh-CN" altLang="id-ID" sz="1100" dirty="0">
                  <a:solidFill>
                    <a:schemeClr val="bg1"/>
                  </a:solidFill>
                  <a:cs typeface="+mn-ea"/>
                  <a:sym typeface="+mn-lt"/>
                </a:rPr>
                <a:t>管理员导航栏</a:t>
              </a:r>
              <a:endParaRPr lang="zh-CN" altLang="id-ID" sz="1100" dirty="0">
                <a:solidFill>
                  <a:schemeClr val="bg1"/>
                </a:solidFill>
                <a:cs typeface="+mn-ea"/>
                <a:sym typeface="+mn-lt"/>
              </a:endParaRPr>
            </a:p>
          </p:txBody>
        </p:sp>
        <p:sp>
          <p:nvSpPr>
            <p:cNvPr id="8" name="TextBox 53"/>
            <p:cNvSpPr txBox="1"/>
            <p:nvPr/>
          </p:nvSpPr>
          <p:spPr>
            <a:xfrm>
              <a:off x="4065694" y="4630327"/>
              <a:ext cx="2811555" cy="665663"/>
            </a:xfrm>
            <a:prstGeom prst="rect">
              <a:avLst/>
            </a:prstGeom>
            <a:noFill/>
          </p:spPr>
          <p:txBody>
            <a:bodyPr wrap="square" rtlCol="0">
              <a:spAutoFit/>
            </a:bodyPr>
            <a:lstStyle/>
            <a:p>
              <a:endParaRPr lang="zh-CN" altLang="en-US" sz="1250" dirty="0">
                <a:solidFill>
                  <a:schemeClr val="tx1">
                    <a:lumMod val="75000"/>
                    <a:lumOff val="25000"/>
                  </a:schemeClr>
                </a:solidFill>
                <a:cs typeface="+mn-ea"/>
                <a:sym typeface="+mn-lt"/>
              </a:endParaRPr>
            </a:p>
          </p:txBody>
        </p:sp>
      </p:grpSp>
      <p:sp>
        <p:nvSpPr>
          <p:cNvPr id="9" name="TextBox 54"/>
          <p:cNvSpPr txBox="1"/>
          <p:nvPr/>
        </p:nvSpPr>
        <p:spPr>
          <a:xfrm>
            <a:off x="640468" y="1962167"/>
            <a:ext cx="406799" cy="523113"/>
          </a:xfrm>
          <a:prstGeom prst="rect">
            <a:avLst/>
          </a:prstGeom>
          <a:noFill/>
        </p:spPr>
        <p:txBody>
          <a:bodyPr wrap="square" lIns="36470" tIns="18235" rIns="36470" bIns="18235" rtlCol="0">
            <a:spAutoFit/>
          </a:bodyPr>
          <a:lstStyle/>
          <a:p>
            <a:r>
              <a:rPr lang="id-ID" sz="3160" dirty="0">
                <a:solidFill>
                  <a:schemeClr val="bg1">
                    <a:lumMod val="50000"/>
                  </a:schemeClr>
                </a:solidFill>
                <a:cs typeface="+mn-ea"/>
                <a:sym typeface="+mn-lt"/>
              </a:rPr>
              <a:t>1</a:t>
            </a:r>
            <a:r>
              <a:rPr lang="en-US" sz="3160" dirty="0">
                <a:solidFill>
                  <a:schemeClr val="bg1">
                    <a:lumMod val="50000"/>
                  </a:schemeClr>
                </a:solidFill>
                <a:cs typeface="+mn-ea"/>
                <a:sym typeface="+mn-lt"/>
              </a:rPr>
              <a:t>.</a:t>
            </a:r>
            <a:endParaRPr lang="id-ID" sz="3160" dirty="0">
              <a:solidFill>
                <a:schemeClr val="bg1">
                  <a:lumMod val="50000"/>
                </a:schemeClr>
              </a:solidFill>
              <a:cs typeface="+mn-ea"/>
              <a:sym typeface="+mn-lt"/>
            </a:endParaRPr>
          </a:p>
        </p:txBody>
      </p:sp>
      <p:sp>
        <p:nvSpPr>
          <p:cNvPr id="10" name="Rectangle 19"/>
          <p:cNvSpPr/>
          <p:nvPr/>
        </p:nvSpPr>
        <p:spPr>
          <a:xfrm>
            <a:off x="993964" y="2022731"/>
            <a:ext cx="2884106"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学生用户列表</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查看学生用户信息，修改学生用户信息，删除学生用户</a:t>
            </a:r>
            <a:endParaRPr lang="zh-CN" altLang="en-US" sz="1000" dirty="0">
              <a:solidFill>
                <a:schemeClr val="bg1">
                  <a:lumMod val="50000"/>
                </a:schemeClr>
              </a:solidFill>
              <a:cs typeface="+mn-ea"/>
              <a:sym typeface="+mn-lt"/>
            </a:endParaRPr>
          </a:p>
        </p:txBody>
      </p:sp>
      <p:sp>
        <p:nvSpPr>
          <p:cNvPr id="11" name="TextBox 56"/>
          <p:cNvSpPr txBox="1"/>
          <p:nvPr/>
        </p:nvSpPr>
        <p:spPr>
          <a:xfrm>
            <a:off x="640468" y="2850012"/>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2.</a:t>
            </a:r>
            <a:endParaRPr lang="id-ID" sz="3160" dirty="0">
              <a:solidFill>
                <a:schemeClr val="bg1">
                  <a:lumMod val="50000"/>
                </a:schemeClr>
              </a:solidFill>
              <a:cs typeface="+mn-ea"/>
              <a:sym typeface="+mn-lt"/>
            </a:endParaRPr>
          </a:p>
        </p:txBody>
      </p:sp>
      <p:sp>
        <p:nvSpPr>
          <p:cNvPr id="12" name="Rectangle 19"/>
          <p:cNvSpPr/>
          <p:nvPr/>
        </p:nvSpPr>
        <p:spPr>
          <a:xfrm>
            <a:off x="993964" y="2910578"/>
            <a:ext cx="2884106"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老师用户列表</a:t>
            </a:r>
            <a:endParaRPr lang="zh-CN" altLang="en-US"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查看老师用户信息，修改老师用户信息，删除老师用户，添加或解除老师管理员权限</a:t>
            </a:r>
            <a:endParaRPr lang="zh-CN" altLang="en-US" sz="1000" dirty="0">
              <a:solidFill>
                <a:schemeClr val="bg1">
                  <a:lumMod val="50000"/>
                </a:schemeClr>
              </a:solidFill>
              <a:cs typeface="+mn-ea"/>
              <a:sym typeface="+mn-lt"/>
            </a:endParaRPr>
          </a:p>
        </p:txBody>
      </p:sp>
      <p:sp>
        <p:nvSpPr>
          <p:cNvPr id="13" name="TextBox 58"/>
          <p:cNvSpPr txBox="1"/>
          <p:nvPr/>
        </p:nvSpPr>
        <p:spPr>
          <a:xfrm>
            <a:off x="640468" y="3738461"/>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3.</a:t>
            </a:r>
            <a:endParaRPr lang="id-ID" sz="3160" dirty="0">
              <a:solidFill>
                <a:schemeClr val="bg1">
                  <a:lumMod val="50000"/>
                </a:schemeClr>
              </a:solidFill>
              <a:cs typeface="+mn-ea"/>
              <a:sym typeface="+mn-lt"/>
            </a:endParaRPr>
          </a:p>
        </p:txBody>
      </p:sp>
      <p:sp>
        <p:nvSpPr>
          <p:cNvPr id="14" name="Rectangle 19"/>
          <p:cNvSpPr/>
          <p:nvPr/>
        </p:nvSpPr>
        <p:spPr>
          <a:xfrm>
            <a:off x="993964" y="3799026"/>
            <a:ext cx="2884106" cy="866140"/>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管理员用户列表</a:t>
            </a:r>
            <a:endParaRPr lang="zh-CN" altLang="en-US" sz="1200" b="1" dirty="0">
              <a:solidFill>
                <a:schemeClr val="accent4">
                  <a:lumMod val="60000"/>
                  <a:lumOff val="40000"/>
                </a:schemeClr>
              </a:solidFill>
              <a:cs typeface="+mn-ea"/>
              <a:sym typeface="+mn-lt"/>
            </a:endParaRPr>
          </a:p>
          <a:p>
            <a:pPr>
              <a:lnSpc>
                <a:spcPct val="150000"/>
              </a:lnSpc>
            </a:pPr>
            <a:r>
              <a:rPr lang="zh-CN" altLang="en-US" sz="1200" dirty="0">
                <a:solidFill>
                  <a:schemeClr val="bg1">
                    <a:lumMod val="50000"/>
                  </a:schemeClr>
                </a:solidFill>
                <a:cs typeface="+mn-ea"/>
                <a:sym typeface="+mn-lt"/>
              </a:rPr>
              <a:t> </a:t>
            </a:r>
            <a:r>
              <a:rPr lang="zh-CN" altLang="en-US" sz="1000" dirty="0">
                <a:solidFill>
                  <a:schemeClr val="bg1">
                    <a:lumMod val="50000"/>
                  </a:schemeClr>
                </a:solidFill>
                <a:cs typeface="+mn-ea"/>
                <a:sym typeface="+mn-lt"/>
              </a:rPr>
              <a:t>查看管理员权限的老师，添加或解除老师管理员权限</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748760" y="278835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48760" y="3695096"/>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zh-CN" sz="2400" dirty="0">
                <a:cs typeface="+mn-ea"/>
                <a:sym typeface="+mn-lt"/>
              </a:rPr>
              <a:t>管理员端</a:t>
            </a:r>
            <a:endParaRPr lang="zh-CN" altLang="zh-CN"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578975" y="231179"/>
            <a:ext cx="3070605" cy="583565"/>
            <a:chOff x="6578975" y="231179"/>
            <a:chExt cx="3070605" cy="583565"/>
          </a:xfrm>
        </p:grpSpPr>
        <p:sp>
          <p:nvSpPr>
            <p:cNvPr id="35" name="TextBox 20"/>
            <p:cNvSpPr txBox="1"/>
            <p:nvPr/>
          </p:nvSpPr>
          <p:spPr>
            <a:xfrm>
              <a:off x="6578975" y="231179"/>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36" name="TextBox 20"/>
            <p:cNvSpPr txBox="1"/>
            <p:nvPr/>
          </p:nvSpPr>
          <p:spPr>
            <a:xfrm>
              <a:off x="7581623" y="32224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grp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2"/>
          <a:srcRect l="53382" t="13080" r="41121" b="77498"/>
          <a:stretch>
            <a:fillRect/>
          </a:stretch>
        </p:blipFill>
        <p:spPr>
          <a:xfrm>
            <a:off x="5808345" y="1229995"/>
            <a:ext cx="978535" cy="946785"/>
          </a:xfrm>
          <a:prstGeom prst="rect">
            <a:avLst/>
          </a:prstGeom>
        </p:spPr>
      </p:pic>
      <p:pic>
        <p:nvPicPr>
          <p:cNvPr id="18" name="图片 17"/>
          <p:cNvPicPr>
            <a:picLocks noChangeAspect="1"/>
          </p:cNvPicPr>
          <p:nvPr/>
        </p:nvPicPr>
        <p:blipFill>
          <a:blip r:embed="rId3"/>
          <a:srcRect l="32470" t="33888" r="33297" b="25169"/>
          <a:stretch>
            <a:fillRect/>
          </a:stretch>
        </p:blipFill>
        <p:spPr>
          <a:xfrm>
            <a:off x="5193665" y="2656205"/>
            <a:ext cx="3206115" cy="2077085"/>
          </a:xfrm>
          <a:prstGeom prst="rect">
            <a:avLst/>
          </a:prstGeom>
        </p:spPr>
      </p:pic>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27" name="TextBox 20"/>
          <p:cNvSpPr txBox="1"/>
          <p:nvPr/>
        </p:nvSpPr>
        <p:spPr>
          <a:xfrm>
            <a:off x="7519250" y="564955"/>
            <a:ext cx="2067957" cy="183515"/>
          </a:xfrm>
          <a:prstGeom prst="rect">
            <a:avLst/>
          </a:prstGeom>
          <a:noFill/>
        </p:spPr>
        <p:txBody>
          <a:bodyPr wrap="square" rtlCol="0">
            <a:spAutoFit/>
          </a:bodyPr>
          <a:p>
            <a:r>
              <a:rPr lang="en-US" altLang="zh-CN" sz="600" dirty="0">
                <a:cs typeface="+mn-ea"/>
                <a:sym typeface="+mn-lt"/>
              </a:rPr>
              <a:t>Curriculum knowledge feedback system</a:t>
            </a:r>
            <a:endParaRPr lang="zh-CN" altLang="en-US" sz="600" dirty="0">
              <a:cs typeface="+mn-ea"/>
              <a:sym typeface="+mn-lt"/>
            </a:endParaRPr>
          </a:p>
        </p:txBody>
      </p:sp>
      <p:sp>
        <p:nvSpPr>
          <p:cNvPr id="4" name="矩形 3">
            <a:hlinkClick r:id="rId4"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03</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400"/>
                                        <p:tgtEl>
                                          <p:spTgt spid="34"/>
                                        </p:tgtEl>
                                      </p:cBhvr>
                                    </p:animEffect>
                                  </p:childTnLst>
                                </p:cTn>
                              </p:par>
                            </p:childTnLst>
                          </p:cTn>
                        </p:par>
                        <p:par>
                          <p:cTn id="20" fill="hold">
                            <p:stCondLst>
                              <p:cond delay="92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par>
                          <p:cTn id="24" fill="hold">
                            <p:stCondLst>
                              <p:cond delay="142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par>
                          <p:cTn id="28" fill="hold">
                            <p:stCondLst>
                              <p:cond delay="1920"/>
                            </p:stCondLst>
                            <p:childTnLst>
                              <p:par>
                                <p:cTn id="29" presetID="12" presetClass="entr" presetSubtype="4"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childTnLst>
                          </p:cTn>
                        </p:par>
                        <p:par>
                          <p:cTn id="33" fill="hold">
                            <p:stCondLst>
                              <p:cond delay="242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2920"/>
                            </p:stCondLst>
                            <p:childTnLst>
                              <p:par>
                                <p:cTn id="39" presetID="14" presetClass="entr" presetSubtype="1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randombar(horizontal)">
                                      <p:cBhvr>
                                        <p:cTn id="41" dur="500"/>
                                        <p:tgtEl>
                                          <p:spTgt spid="11"/>
                                        </p:tgtEl>
                                      </p:cBhvr>
                                    </p:animEffect>
                                  </p:childTnLst>
                                </p:cTn>
                              </p:par>
                            </p:childTnLst>
                          </p:cTn>
                        </p:par>
                        <p:par>
                          <p:cTn id="42" fill="hold">
                            <p:stCondLst>
                              <p:cond delay="3420"/>
                            </p:stCondLst>
                            <p:childTnLst>
                              <p:par>
                                <p:cTn id="43" presetID="1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p:tgtEl>
                                          <p:spTgt spid="12"/>
                                        </p:tgtEl>
                                        <p:attrNameLst>
                                          <p:attrName>ppt_y</p:attrName>
                                        </p:attrNameLst>
                                      </p:cBhvr>
                                      <p:tavLst>
                                        <p:tav tm="0">
                                          <p:val>
                                            <p:strVal val="#ppt_y+#ppt_h*1.125000"/>
                                          </p:val>
                                        </p:tav>
                                        <p:tav tm="100000">
                                          <p:val>
                                            <p:strVal val="#ppt_y"/>
                                          </p:val>
                                        </p:tav>
                                      </p:tavLst>
                                    </p:anim>
                                    <p:animEffect transition="in" filter="wipe(up)">
                                      <p:cBhvr>
                                        <p:cTn id="46" dur="500"/>
                                        <p:tgtEl>
                                          <p:spTgt spid="12"/>
                                        </p:tgtEl>
                                      </p:cBhvr>
                                    </p:animEffect>
                                  </p:childTnLst>
                                </p:cTn>
                              </p:par>
                            </p:childTnLst>
                          </p:cTn>
                        </p:par>
                        <p:par>
                          <p:cTn id="47" fill="hold">
                            <p:stCondLst>
                              <p:cond delay="3920"/>
                            </p:stCondLst>
                            <p:childTnLst>
                              <p:par>
                                <p:cTn id="48" presetID="12" presetClass="entr" presetSubtype="4"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p:tgtEl>
                                          <p:spTgt spid="16"/>
                                        </p:tgtEl>
                                        <p:attrNameLst>
                                          <p:attrName>ppt_y</p:attrName>
                                        </p:attrNameLst>
                                      </p:cBhvr>
                                      <p:tavLst>
                                        <p:tav tm="0">
                                          <p:val>
                                            <p:strVal val="#ppt_y+#ppt_h*1.125000"/>
                                          </p:val>
                                        </p:tav>
                                        <p:tav tm="100000">
                                          <p:val>
                                            <p:strVal val="#ppt_y"/>
                                          </p:val>
                                        </p:tav>
                                      </p:tavLst>
                                    </p:anim>
                                    <p:animEffect transition="in" filter="wipe(up)">
                                      <p:cBhvr>
                                        <p:cTn id="51" dur="500"/>
                                        <p:tgtEl>
                                          <p:spTgt spid="16"/>
                                        </p:tgtEl>
                                      </p:cBhvr>
                                    </p:animEffect>
                                  </p:childTnLst>
                                </p:cTn>
                              </p:par>
                            </p:childTnLst>
                          </p:cTn>
                        </p:par>
                        <p:par>
                          <p:cTn id="52" fill="hold">
                            <p:stCondLst>
                              <p:cond delay="4420"/>
                            </p:stCondLst>
                            <p:childTnLst>
                              <p:par>
                                <p:cTn id="53" presetID="14" presetClass="entr" presetSubtype="1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randombar(horizontal)">
                                      <p:cBhvr>
                                        <p:cTn id="55" dur="500"/>
                                        <p:tgtEl>
                                          <p:spTgt spid="13"/>
                                        </p:tgtEl>
                                      </p:cBhvr>
                                    </p:animEffect>
                                  </p:childTnLst>
                                </p:cTn>
                              </p:par>
                            </p:childTnLst>
                          </p:cTn>
                        </p:par>
                        <p:par>
                          <p:cTn id="56" fill="hold">
                            <p:stCondLst>
                              <p:cond delay="4920"/>
                            </p:stCondLst>
                            <p:childTnLst>
                              <p:par>
                                <p:cTn id="57" presetID="12" presetClass="entr" presetSubtype="4"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p:tgtEl>
                                          <p:spTgt spid="14"/>
                                        </p:tgtEl>
                                        <p:attrNameLst>
                                          <p:attrName>ppt_y</p:attrName>
                                        </p:attrNameLst>
                                      </p:cBhvr>
                                      <p:tavLst>
                                        <p:tav tm="0">
                                          <p:val>
                                            <p:strVal val="#ppt_y+#ppt_h*1.125000"/>
                                          </p:val>
                                        </p:tav>
                                        <p:tav tm="100000">
                                          <p:val>
                                            <p:strVal val="#ppt_y"/>
                                          </p:val>
                                        </p:tav>
                                      </p:tavLst>
                                    </p:anim>
                                    <p:animEffect transition="in" filter="wipe(up)">
                                      <p:cBhvr>
                                        <p:cTn id="60" dur="500"/>
                                        <p:tgtEl>
                                          <p:spTgt spid="14"/>
                                        </p:tgtEl>
                                      </p:cBhvr>
                                    </p:animEffect>
                                  </p:childTnLst>
                                </p:cTn>
                              </p:par>
                              <p:par>
                                <p:cTn id="61" presetID="2" presetClass="entr" presetSubtype="8"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400" fill="hold"/>
                                        <p:tgtEl>
                                          <p:spTgt spid="4"/>
                                        </p:tgtEl>
                                        <p:attrNameLst>
                                          <p:attrName>ppt_x</p:attrName>
                                        </p:attrNameLst>
                                      </p:cBhvr>
                                      <p:tavLst>
                                        <p:tav tm="0">
                                          <p:val>
                                            <p:strVal val="0-#ppt_w/2"/>
                                          </p:val>
                                        </p:tav>
                                        <p:tav tm="100000">
                                          <p:val>
                                            <p:strVal val="#ppt_x"/>
                                          </p:val>
                                        </p:tav>
                                      </p:tavLst>
                                    </p:anim>
                                    <p:anim calcmode="lin" valueType="num">
                                      <p:cBhvr additive="base">
                                        <p:cTn id="64" dur="4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31" grpId="0"/>
      <p:bldP spid="38" grpId="0" bldLvl="0" animBg="1"/>
      <p:bldP spid="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root教师.PNGroot教师"/>
          <p:cNvPicPr>
            <a:picLocks noChangeAspect="1" noChangeArrowheads="1"/>
          </p:cNvPicPr>
          <p:nvPr/>
        </p:nvPicPr>
        <p:blipFill>
          <a:blip r:embed="rId1"/>
          <a:srcRect/>
          <a:stretch>
            <a:fillRect/>
          </a:stretch>
        </p:blipFill>
        <p:spPr bwMode="auto">
          <a:xfrm>
            <a:off x="643255" y="852170"/>
            <a:ext cx="3382645" cy="251587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62940" y="3481705"/>
            <a:ext cx="3362960" cy="859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bg1"/>
                </a:solidFill>
                <a:cs typeface="+mn-ea"/>
                <a:sym typeface="+mn-lt"/>
              </a:rPr>
              <a:t>    </a:t>
            </a:r>
            <a:r>
              <a:rPr lang="zh-CN" altLang="zh-CN" sz="3200" dirty="0">
                <a:solidFill>
                  <a:schemeClr val="bg1"/>
                </a:solidFill>
                <a:cs typeface="+mn-ea"/>
                <a:sym typeface="+mn-lt"/>
              </a:rPr>
              <a:t>教师列表</a:t>
            </a:r>
            <a:endParaRPr lang="zh-CN" altLang="zh-CN" sz="3200" dirty="0">
              <a:solidFill>
                <a:schemeClr val="bg1"/>
              </a:solidFill>
              <a:cs typeface="+mn-ea"/>
              <a:sym typeface="+mn-lt"/>
            </a:endParaRPr>
          </a:p>
        </p:txBody>
      </p:sp>
      <p:grpSp>
        <p:nvGrpSpPr>
          <p:cNvPr id="4" name="组合 3"/>
          <p:cNvGrpSpPr/>
          <p:nvPr/>
        </p:nvGrpSpPr>
        <p:grpSpPr>
          <a:xfrm>
            <a:off x="4370829" y="1274874"/>
            <a:ext cx="3933010" cy="149652"/>
            <a:chOff x="4906190" y="1416527"/>
            <a:chExt cx="3933010" cy="166280"/>
          </a:xfrm>
          <a:solidFill>
            <a:srgbClr val="00544A"/>
          </a:solidFill>
        </p:grpSpPr>
        <p:sp>
          <p:nvSpPr>
            <p:cNvPr id="5" name="矩形 4"/>
            <p:cNvSpPr/>
            <p:nvPr/>
          </p:nvSpPr>
          <p:spPr>
            <a:xfrm>
              <a:off x="4906190" y="1416527"/>
              <a:ext cx="166280" cy="16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6" name="直接连接符 5"/>
            <p:cNvCxnSpPr>
              <a:stCxn id="5" idx="3"/>
            </p:cNvCxnSpPr>
            <p:nvPr/>
          </p:nvCxnSpPr>
          <p:spPr>
            <a:xfrm>
              <a:off x="5072470" y="1499667"/>
              <a:ext cx="3766730" cy="0"/>
            </a:xfrm>
            <a:prstGeom prst="line">
              <a:avLst/>
            </a:prstGeom>
            <a:grp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p:cNvGrpSpPr/>
          <p:nvPr/>
        </p:nvGrpSpPr>
        <p:grpSpPr>
          <a:xfrm>
            <a:off x="4370829" y="2420669"/>
            <a:ext cx="3933010" cy="149652"/>
            <a:chOff x="4906190" y="2727732"/>
            <a:chExt cx="3933010" cy="166280"/>
          </a:xfrm>
          <a:solidFill>
            <a:srgbClr val="00544A"/>
          </a:solidFill>
        </p:grpSpPr>
        <p:sp>
          <p:nvSpPr>
            <p:cNvPr id="8" name="矩形 7"/>
            <p:cNvSpPr/>
            <p:nvPr/>
          </p:nvSpPr>
          <p:spPr>
            <a:xfrm>
              <a:off x="4906190" y="2727732"/>
              <a:ext cx="166280" cy="166280"/>
            </a:xfrm>
            <a:prstGeom prst="rect">
              <a:avLst/>
            </a:prstGeom>
            <a:solidFill>
              <a:srgbClr val="5358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cxnSp>
          <p:nvCxnSpPr>
            <p:cNvPr id="9" name="直接连接符 8"/>
            <p:cNvCxnSpPr>
              <a:stCxn id="8" idx="3"/>
            </p:cNvCxnSpPr>
            <p:nvPr/>
          </p:nvCxnSpPr>
          <p:spPr>
            <a:xfrm>
              <a:off x="5072470" y="2810872"/>
              <a:ext cx="3766730" cy="0"/>
            </a:xfrm>
            <a:prstGeom prst="line">
              <a:avLst/>
            </a:prstGeom>
            <a:grpFill/>
            <a:ln>
              <a:solidFill>
                <a:srgbClr val="53585F"/>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9"/>
          <p:cNvGrpSpPr/>
          <p:nvPr/>
        </p:nvGrpSpPr>
        <p:grpSpPr>
          <a:xfrm>
            <a:off x="4370829" y="3449369"/>
            <a:ext cx="3933010" cy="149652"/>
            <a:chOff x="4906190" y="3870732"/>
            <a:chExt cx="3933010" cy="166280"/>
          </a:xfrm>
          <a:solidFill>
            <a:srgbClr val="00544A"/>
          </a:solidFill>
        </p:grpSpPr>
        <p:sp>
          <p:nvSpPr>
            <p:cNvPr id="11" name="矩形 10"/>
            <p:cNvSpPr/>
            <p:nvPr/>
          </p:nvSpPr>
          <p:spPr>
            <a:xfrm>
              <a:off x="4906190" y="3870732"/>
              <a:ext cx="166280" cy="166280"/>
            </a:xfrm>
            <a:prstGeom prst="rect">
              <a:avLst/>
            </a:prstGeom>
            <a:solidFill>
              <a:srgbClr val="959AA2"/>
            </a:solidFill>
            <a:ln>
              <a:solidFill>
                <a:srgbClr val="959AA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cxnSp>
          <p:nvCxnSpPr>
            <p:cNvPr id="12" name="直接连接符 11"/>
            <p:cNvCxnSpPr/>
            <p:nvPr/>
          </p:nvCxnSpPr>
          <p:spPr>
            <a:xfrm>
              <a:off x="5072470" y="3941172"/>
              <a:ext cx="3766730" cy="0"/>
            </a:xfrm>
            <a:prstGeom prst="line">
              <a:avLst/>
            </a:prstGeom>
            <a:grpFill/>
            <a:ln>
              <a:solidFill>
                <a:srgbClr val="959AA2"/>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3" name="TextBox 72"/>
          <p:cNvSpPr txBox="1"/>
          <p:nvPr/>
        </p:nvSpPr>
        <p:spPr>
          <a:xfrm>
            <a:off x="4370830" y="2570389"/>
            <a:ext cx="3933010" cy="370840"/>
          </a:xfrm>
          <a:prstGeom prst="rect">
            <a:avLst/>
          </a:prstGeom>
          <a:noFill/>
        </p:spPr>
        <p:txBody>
          <a:bodyPr wrap="square" rtlCol="0">
            <a:spAutoFit/>
          </a:bodyPr>
          <a:lstStyle/>
          <a:p>
            <a:pPr algn="just">
              <a:lnSpc>
                <a:spcPct val="130000"/>
              </a:lnSpc>
            </a:pPr>
            <a:r>
              <a:rPr lang="zh-CN" altLang="en-US" sz="1400" dirty="0">
                <a:cs typeface="+mn-ea"/>
                <a:sym typeface="+mn-lt"/>
              </a:rPr>
              <a:t>删除老师用户</a:t>
            </a:r>
            <a:endParaRPr lang="zh-CN" altLang="en-US" sz="1400" dirty="0">
              <a:cs typeface="+mn-ea"/>
              <a:sym typeface="+mn-lt"/>
            </a:endParaRPr>
          </a:p>
        </p:txBody>
      </p:sp>
      <p:sp>
        <p:nvSpPr>
          <p:cNvPr id="14" name="TextBox 73"/>
          <p:cNvSpPr txBox="1"/>
          <p:nvPr/>
        </p:nvSpPr>
        <p:spPr>
          <a:xfrm>
            <a:off x="4370830" y="1500752"/>
            <a:ext cx="3933010" cy="370840"/>
          </a:xfrm>
          <a:prstGeom prst="rect">
            <a:avLst/>
          </a:prstGeom>
          <a:noFill/>
        </p:spPr>
        <p:txBody>
          <a:bodyPr wrap="square" rtlCol="0">
            <a:spAutoFit/>
          </a:bodyPr>
          <a:lstStyle/>
          <a:p>
            <a:pPr algn="just">
              <a:lnSpc>
                <a:spcPct val="130000"/>
              </a:lnSpc>
            </a:pPr>
            <a:r>
              <a:rPr lang="zh-CN" altLang="en-US" sz="1400" dirty="0">
                <a:cs typeface="+mn-ea"/>
                <a:sym typeface="+mn-lt"/>
              </a:rPr>
              <a:t>查看和</a:t>
            </a:r>
            <a:r>
              <a:rPr lang="zh-CN" altLang="en-US" sz="1400" dirty="0">
                <a:cs typeface="+mn-ea"/>
                <a:sym typeface="+mn-lt"/>
              </a:rPr>
              <a:t>修改老师用户信息</a:t>
            </a:r>
            <a:endParaRPr lang="zh-CN" altLang="en-US" sz="1400" dirty="0">
              <a:cs typeface="+mn-ea"/>
              <a:sym typeface="+mn-lt"/>
            </a:endParaRPr>
          </a:p>
        </p:txBody>
      </p:sp>
      <p:sp>
        <p:nvSpPr>
          <p:cNvPr id="15" name="TextBox 74"/>
          <p:cNvSpPr txBox="1"/>
          <p:nvPr/>
        </p:nvSpPr>
        <p:spPr>
          <a:xfrm>
            <a:off x="4370830" y="3599452"/>
            <a:ext cx="3933010" cy="370840"/>
          </a:xfrm>
          <a:prstGeom prst="rect">
            <a:avLst/>
          </a:prstGeom>
          <a:noFill/>
        </p:spPr>
        <p:txBody>
          <a:bodyPr wrap="square" rtlCol="0">
            <a:spAutoFit/>
          </a:bodyPr>
          <a:lstStyle/>
          <a:p>
            <a:pPr algn="just">
              <a:lnSpc>
                <a:spcPct val="130000"/>
              </a:lnSpc>
            </a:pPr>
            <a:r>
              <a:rPr lang="zh-CN" altLang="en-US" sz="1400" dirty="0">
                <a:cs typeface="+mn-ea"/>
                <a:sym typeface="+mn-lt"/>
              </a:rPr>
              <a:t>添加或解除管理员权限</a:t>
            </a:r>
            <a:endParaRPr lang="zh-CN" altLang="en-US" sz="1400" dirty="0">
              <a:cs typeface="+mn-ea"/>
              <a:sym typeface="+mn-lt"/>
            </a:endParaRPr>
          </a:p>
        </p:txBody>
      </p:sp>
      <p:cxnSp>
        <p:nvCxnSpPr>
          <p:cNvPr id="18" name="直接连接符 17"/>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547644" y="217330"/>
            <a:ext cx="3101936" cy="583565"/>
            <a:chOff x="6547644" y="217330"/>
            <a:chExt cx="3101936" cy="583565"/>
          </a:xfrm>
        </p:grpSpPr>
        <p:sp>
          <p:nvSpPr>
            <p:cNvPr id="20" name="TextBox 20"/>
            <p:cNvSpPr txBox="1"/>
            <p:nvPr/>
          </p:nvSpPr>
          <p:spPr>
            <a:xfrm>
              <a:off x="6547644" y="217330"/>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1" name="TextBox 20"/>
            <p:cNvSpPr txBox="1"/>
            <p:nvPr/>
          </p:nvSpPr>
          <p:spPr>
            <a:xfrm>
              <a:off x="7581623" y="32224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zh-CN" sz="1200" dirty="0">
                <a:cs typeface="+mn-ea"/>
                <a:sym typeface="+mn-lt"/>
              </a:endParaRPr>
            </a:p>
          </p:txBody>
        </p:sp>
      </p:grpSp>
      <p:sp>
        <p:nvSpPr>
          <p:cNvPr id="23" name="任意多边形: 形状 22"/>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27" name="TextBox 20"/>
          <p:cNvSpPr txBox="1"/>
          <p:nvPr/>
        </p:nvSpPr>
        <p:spPr>
          <a:xfrm>
            <a:off x="7519250" y="564955"/>
            <a:ext cx="2067957" cy="183515"/>
          </a:xfrm>
          <a:prstGeom prst="rect">
            <a:avLst/>
          </a:prstGeom>
          <a:noFill/>
        </p:spPr>
        <p:txBody>
          <a:bodyPr wrap="square" rtlCol="0">
            <a:spAutoFit/>
          </a:bodyPr>
          <a:p>
            <a:r>
              <a:rPr lang="en-US" altLang="zh-CN" sz="600" dirty="0">
                <a:cs typeface="+mn-ea"/>
                <a:sym typeface="+mn-lt"/>
              </a:rPr>
              <a:t>Curriculum knowledge feedback system</a:t>
            </a:r>
            <a:endParaRPr lang="zh-CN" altLang="en-US" sz="600" dirty="0">
              <a:cs typeface="+mn-ea"/>
              <a:sym typeface="+mn-lt"/>
            </a:endParaRPr>
          </a:p>
        </p:txBody>
      </p:sp>
      <p:sp>
        <p:nvSpPr>
          <p:cNvPr id="22" name="TextBox 20"/>
          <p:cNvSpPr txBox="1"/>
          <p:nvPr/>
        </p:nvSpPr>
        <p:spPr>
          <a:xfrm>
            <a:off x="908050" y="292735"/>
            <a:ext cx="3705860" cy="460375"/>
          </a:xfrm>
          <a:prstGeom prst="rect">
            <a:avLst/>
          </a:prstGeom>
          <a:noFill/>
        </p:spPr>
        <p:txBody>
          <a:bodyPr wrap="square" rtlCol="0">
            <a:spAutoFit/>
          </a:bodyPr>
          <a:p>
            <a:r>
              <a:rPr lang="zh-CN" altLang="en-US" sz="2400" dirty="0">
                <a:cs typeface="+mn-ea"/>
                <a:sym typeface="+mn-lt"/>
              </a:rPr>
              <a:t>管理员端查看信息</a:t>
            </a:r>
            <a:r>
              <a:rPr lang="en-US" altLang="zh-CN" sz="2400" dirty="0">
                <a:cs typeface="+mn-ea"/>
                <a:sym typeface="+mn-lt"/>
              </a:rPr>
              <a:t>-</a:t>
            </a:r>
            <a:r>
              <a:rPr lang="zh-CN" altLang="en-US" sz="2400" dirty="0">
                <a:cs typeface="+mn-ea"/>
                <a:sym typeface="+mn-lt"/>
              </a:rPr>
              <a:t>教师</a:t>
            </a:r>
            <a:endParaRPr lang="zh-CN" altLang="en-US" sz="2400" dirty="0">
              <a:cs typeface="+mn-ea"/>
              <a:sym typeface="+mn-lt"/>
            </a:endParaRPr>
          </a:p>
        </p:txBody>
      </p:sp>
      <p:sp>
        <p:nvSpPr>
          <p:cNvPr id="32" name="矩形 31">
            <a:hlinkClick r:id="rId2"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03</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300"/>
                                        <p:tgtEl>
                                          <p:spTgt spid="18"/>
                                        </p:tgtEl>
                                      </p:cBhvr>
                                    </p:animEffect>
                                  </p:childTnLst>
                                </p:cTn>
                              </p:par>
                              <p:par>
                                <p:cTn id="12" presetID="14" presetClass="entr" presetSubtype="1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400"/>
                                        <p:tgtEl>
                                          <p:spTgt spid="1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par>
                          <p:cTn id="35" fill="hold">
                            <p:stCondLst>
                              <p:cond delay="3500"/>
                            </p:stCondLst>
                            <p:childTnLst>
                              <p:par>
                                <p:cTn id="36" presetID="16" presetClass="entr" presetSubtype="21"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4500"/>
                            </p:stCondLst>
                            <p:childTnLst>
                              <p:par>
                                <p:cTn id="44" presetID="16" presetClass="entr" presetSubtype="21"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childTnLst>
                          </p:cTn>
                        </p:par>
                        <p:par>
                          <p:cTn id="47" fill="hold">
                            <p:stCondLst>
                              <p:cond delay="5000"/>
                            </p:stCondLst>
                            <p:childTnLst>
                              <p:par>
                                <p:cTn id="48" presetID="2" presetClass="entr" presetSubtype="8" fill="hold" grpId="0" nodeType="after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400" fill="hold"/>
                                        <p:tgtEl>
                                          <p:spTgt spid="22"/>
                                        </p:tgtEl>
                                        <p:attrNameLst>
                                          <p:attrName>ppt_x</p:attrName>
                                        </p:attrNameLst>
                                      </p:cBhvr>
                                      <p:tavLst>
                                        <p:tav tm="0">
                                          <p:val>
                                            <p:strVal val="0-#ppt_w/2"/>
                                          </p:val>
                                        </p:tav>
                                        <p:tav tm="100000">
                                          <p:val>
                                            <p:strVal val="#ppt_x"/>
                                          </p:val>
                                        </p:tav>
                                      </p:tavLst>
                                    </p:anim>
                                    <p:anim calcmode="lin" valueType="num">
                                      <p:cBhvr additive="base">
                                        <p:cTn id="51" dur="400" fill="hold"/>
                                        <p:tgtEl>
                                          <p:spTgt spid="22"/>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400" fill="hold"/>
                                        <p:tgtEl>
                                          <p:spTgt spid="32"/>
                                        </p:tgtEl>
                                        <p:attrNameLst>
                                          <p:attrName>ppt_x</p:attrName>
                                        </p:attrNameLst>
                                      </p:cBhvr>
                                      <p:tavLst>
                                        <p:tav tm="0">
                                          <p:val>
                                            <p:strVal val="0-#ppt_w/2"/>
                                          </p:val>
                                        </p:tav>
                                        <p:tav tm="100000">
                                          <p:val>
                                            <p:strVal val="#ppt_x"/>
                                          </p:val>
                                        </p:tav>
                                      </p:tavLst>
                                    </p:anim>
                                    <p:anim calcmode="lin" valueType="num">
                                      <p:cBhvr additive="base">
                                        <p:cTn id="55"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3" grpId="0"/>
      <p:bldP spid="14" grpId="0"/>
      <p:bldP spid="15" grpId="0"/>
      <p:bldP spid="23" grpId="0" bldLvl="0" animBg="1"/>
      <p:bldP spid="22" grpId="0"/>
      <p:bldP spid="3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root学生.PNGroot学生"/>
          <p:cNvPicPr>
            <a:picLocks noChangeAspect="1" noChangeArrowheads="1"/>
          </p:cNvPicPr>
          <p:nvPr/>
        </p:nvPicPr>
        <p:blipFill>
          <a:blip r:embed="rId1"/>
          <a:srcRect/>
          <a:stretch>
            <a:fillRect/>
          </a:stretch>
        </p:blipFill>
        <p:spPr bwMode="auto">
          <a:xfrm>
            <a:off x="662305" y="852170"/>
            <a:ext cx="3362960" cy="251587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62940" y="3481705"/>
            <a:ext cx="3362960" cy="859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bg1"/>
                </a:solidFill>
                <a:cs typeface="+mn-ea"/>
                <a:sym typeface="+mn-lt"/>
              </a:rPr>
              <a:t>    </a:t>
            </a:r>
            <a:r>
              <a:rPr lang="zh-CN" altLang="en-US" sz="3200" dirty="0">
                <a:solidFill>
                  <a:schemeClr val="bg1"/>
                </a:solidFill>
                <a:cs typeface="+mn-ea"/>
                <a:sym typeface="+mn-lt"/>
              </a:rPr>
              <a:t>学生</a:t>
            </a:r>
            <a:r>
              <a:rPr lang="zh-CN" altLang="zh-CN" sz="3200" dirty="0">
                <a:solidFill>
                  <a:schemeClr val="bg1"/>
                </a:solidFill>
                <a:cs typeface="+mn-ea"/>
                <a:sym typeface="+mn-lt"/>
              </a:rPr>
              <a:t>列表</a:t>
            </a:r>
            <a:endParaRPr lang="zh-CN" altLang="zh-CN" sz="3200" dirty="0">
              <a:solidFill>
                <a:schemeClr val="bg1"/>
              </a:solidFill>
              <a:cs typeface="+mn-ea"/>
              <a:sym typeface="+mn-lt"/>
            </a:endParaRPr>
          </a:p>
        </p:txBody>
      </p:sp>
      <p:grpSp>
        <p:nvGrpSpPr>
          <p:cNvPr id="4" name="组合 3"/>
          <p:cNvGrpSpPr/>
          <p:nvPr/>
        </p:nvGrpSpPr>
        <p:grpSpPr>
          <a:xfrm>
            <a:off x="4370829" y="1274874"/>
            <a:ext cx="3933010" cy="149652"/>
            <a:chOff x="4906190" y="1416527"/>
            <a:chExt cx="3933010" cy="166280"/>
          </a:xfrm>
          <a:solidFill>
            <a:srgbClr val="00544A"/>
          </a:solidFill>
        </p:grpSpPr>
        <p:sp>
          <p:nvSpPr>
            <p:cNvPr id="5" name="矩形 4"/>
            <p:cNvSpPr/>
            <p:nvPr/>
          </p:nvSpPr>
          <p:spPr>
            <a:xfrm>
              <a:off x="4906190" y="1416527"/>
              <a:ext cx="166280" cy="16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6" name="直接连接符 5"/>
            <p:cNvCxnSpPr>
              <a:stCxn id="5" idx="3"/>
            </p:cNvCxnSpPr>
            <p:nvPr/>
          </p:nvCxnSpPr>
          <p:spPr>
            <a:xfrm>
              <a:off x="5072470" y="1499667"/>
              <a:ext cx="3766730" cy="0"/>
            </a:xfrm>
            <a:prstGeom prst="line">
              <a:avLst/>
            </a:prstGeom>
            <a:grp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p:cNvGrpSpPr/>
          <p:nvPr/>
        </p:nvGrpSpPr>
        <p:grpSpPr>
          <a:xfrm>
            <a:off x="4370829" y="3115994"/>
            <a:ext cx="3933010" cy="149652"/>
            <a:chOff x="4906190" y="2727732"/>
            <a:chExt cx="3933010" cy="166280"/>
          </a:xfrm>
          <a:solidFill>
            <a:srgbClr val="00544A"/>
          </a:solidFill>
        </p:grpSpPr>
        <p:sp>
          <p:nvSpPr>
            <p:cNvPr id="8" name="矩形 7"/>
            <p:cNvSpPr/>
            <p:nvPr/>
          </p:nvSpPr>
          <p:spPr>
            <a:xfrm>
              <a:off x="4906190" y="2727732"/>
              <a:ext cx="166280" cy="166280"/>
            </a:xfrm>
            <a:prstGeom prst="rect">
              <a:avLst/>
            </a:prstGeom>
            <a:solidFill>
              <a:srgbClr val="5358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cxnSp>
          <p:nvCxnSpPr>
            <p:cNvPr id="9" name="直接连接符 8"/>
            <p:cNvCxnSpPr>
              <a:stCxn id="8" idx="3"/>
            </p:cNvCxnSpPr>
            <p:nvPr/>
          </p:nvCxnSpPr>
          <p:spPr>
            <a:xfrm>
              <a:off x="5072470" y="2810872"/>
              <a:ext cx="3766730" cy="0"/>
            </a:xfrm>
            <a:prstGeom prst="line">
              <a:avLst/>
            </a:prstGeom>
            <a:grpFill/>
            <a:ln>
              <a:solidFill>
                <a:srgbClr val="53585F"/>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3" name="TextBox 72"/>
          <p:cNvSpPr txBox="1"/>
          <p:nvPr/>
        </p:nvSpPr>
        <p:spPr>
          <a:xfrm>
            <a:off x="4370830" y="3367949"/>
            <a:ext cx="3933010" cy="370840"/>
          </a:xfrm>
          <a:prstGeom prst="rect">
            <a:avLst/>
          </a:prstGeom>
          <a:noFill/>
        </p:spPr>
        <p:txBody>
          <a:bodyPr wrap="square" rtlCol="0">
            <a:spAutoFit/>
          </a:bodyPr>
          <a:lstStyle/>
          <a:p>
            <a:pPr algn="just">
              <a:lnSpc>
                <a:spcPct val="130000"/>
              </a:lnSpc>
            </a:pPr>
            <a:r>
              <a:rPr lang="zh-CN" altLang="en-US" sz="1400" dirty="0">
                <a:cs typeface="+mn-ea"/>
                <a:sym typeface="+mn-lt"/>
              </a:rPr>
              <a:t>删除学生</a:t>
            </a:r>
            <a:r>
              <a:rPr lang="zh-CN" altLang="en-US" sz="1400" dirty="0">
                <a:cs typeface="+mn-ea"/>
                <a:sym typeface="+mn-lt"/>
              </a:rPr>
              <a:t>用户</a:t>
            </a:r>
            <a:endParaRPr lang="zh-CN" altLang="en-US" sz="1400" dirty="0">
              <a:cs typeface="+mn-ea"/>
              <a:sym typeface="+mn-lt"/>
            </a:endParaRPr>
          </a:p>
        </p:txBody>
      </p:sp>
      <p:sp>
        <p:nvSpPr>
          <p:cNvPr id="14" name="TextBox 73"/>
          <p:cNvSpPr txBox="1"/>
          <p:nvPr/>
        </p:nvSpPr>
        <p:spPr>
          <a:xfrm>
            <a:off x="4370830" y="1500752"/>
            <a:ext cx="3933010" cy="370840"/>
          </a:xfrm>
          <a:prstGeom prst="rect">
            <a:avLst/>
          </a:prstGeom>
          <a:noFill/>
        </p:spPr>
        <p:txBody>
          <a:bodyPr wrap="square" rtlCol="0">
            <a:spAutoFit/>
          </a:bodyPr>
          <a:lstStyle/>
          <a:p>
            <a:pPr algn="just">
              <a:lnSpc>
                <a:spcPct val="130000"/>
              </a:lnSpc>
            </a:pPr>
            <a:r>
              <a:rPr lang="zh-CN" altLang="en-US" sz="1400" dirty="0">
                <a:cs typeface="+mn-ea"/>
                <a:sym typeface="+mn-lt"/>
              </a:rPr>
              <a:t>查看和修改学生</a:t>
            </a:r>
            <a:r>
              <a:rPr lang="zh-CN" altLang="en-US" sz="1400" dirty="0">
                <a:cs typeface="+mn-ea"/>
                <a:sym typeface="+mn-lt"/>
              </a:rPr>
              <a:t>用户信息</a:t>
            </a:r>
            <a:endParaRPr lang="zh-CN" altLang="en-US" sz="1400" dirty="0">
              <a:cs typeface="+mn-ea"/>
              <a:sym typeface="+mn-lt"/>
            </a:endParaRPr>
          </a:p>
        </p:txBody>
      </p:sp>
      <p:cxnSp>
        <p:nvCxnSpPr>
          <p:cNvPr id="18" name="直接连接符 17"/>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547644" y="217330"/>
            <a:ext cx="3101936" cy="583565"/>
            <a:chOff x="6547644" y="217330"/>
            <a:chExt cx="3101936" cy="583565"/>
          </a:xfrm>
        </p:grpSpPr>
        <p:sp>
          <p:nvSpPr>
            <p:cNvPr id="20" name="TextBox 20"/>
            <p:cNvSpPr txBox="1"/>
            <p:nvPr/>
          </p:nvSpPr>
          <p:spPr>
            <a:xfrm>
              <a:off x="6547644" y="217330"/>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1" name="TextBox 20"/>
            <p:cNvSpPr txBox="1"/>
            <p:nvPr/>
          </p:nvSpPr>
          <p:spPr>
            <a:xfrm>
              <a:off x="7581623" y="32224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zh-CN" sz="1200" dirty="0">
                <a:cs typeface="+mn-ea"/>
                <a:sym typeface="+mn-lt"/>
              </a:endParaRPr>
            </a:p>
          </p:txBody>
        </p:sp>
      </p:grpSp>
      <p:sp>
        <p:nvSpPr>
          <p:cNvPr id="23" name="任意多边形: 形状 22"/>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27" name="TextBox 20"/>
          <p:cNvSpPr txBox="1"/>
          <p:nvPr/>
        </p:nvSpPr>
        <p:spPr>
          <a:xfrm>
            <a:off x="7519250" y="564955"/>
            <a:ext cx="2067957" cy="183515"/>
          </a:xfrm>
          <a:prstGeom prst="rect">
            <a:avLst/>
          </a:prstGeom>
          <a:noFill/>
        </p:spPr>
        <p:txBody>
          <a:bodyPr wrap="square" rtlCol="0">
            <a:spAutoFit/>
          </a:bodyPr>
          <a:p>
            <a:r>
              <a:rPr lang="en-US" altLang="zh-CN" sz="600" dirty="0">
                <a:cs typeface="+mn-ea"/>
                <a:sym typeface="+mn-lt"/>
              </a:rPr>
              <a:t>Curriculum knowledge feedback system</a:t>
            </a:r>
            <a:endParaRPr lang="zh-CN" altLang="en-US" sz="600" dirty="0">
              <a:cs typeface="+mn-ea"/>
              <a:sym typeface="+mn-lt"/>
            </a:endParaRPr>
          </a:p>
        </p:txBody>
      </p:sp>
      <p:sp>
        <p:nvSpPr>
          <p:cNvPr id="22" name="TextBox 20"/>
          <p:cNvSpPr txBox="1"/>
          <p:nvPr/>
        </p:nvSpPr>
        <p:spPr>
          <a:xfrm>
            <a:off x="908050" y="292735"/>
            <a:ext cx="3705860" cy="460375"/>
          </a:xfrm>
          <a:prstGeom prst="rect">
            <a:avLst/>
          </a:prstGeom>
          <a:noFill/>
        </p:spPr>
        <p:txBody>
          <a:bodyPr wrap="square" rtlCol="0">
            <a:spAutoFit/>
          </a:bodyPr>
          <a:p>
            <a:r>
              <a:rPr lang="zh-CN" altLang="en-US" sz="2400" dirty="0">
                <a:cs typeface="+mn-ea"/>
                <a:sym typeface="+mn-lt"/>
              </a:rPr>
              <a:t>管理员端查看信息</a:t>
            </a:r>
            <a:r>
              <a:rPr lang="en-US" altLang="zh-CN" sz="2400" dirty="0">
                <a:cs typeface="+mn-ea"/>
                <a:sym typeface="+mn-lt"/>
              </a:rPr>
              <a:t>-</a:t>
            </a:r>
            <a:r>
              <a:rPr lang="zh-CN" altLang="en-US" sz="2400" dirty="0">
                <a:cs typeface="+mn-ea"/>
                <a:sym typeface="+mn-lt"/>
              </a:rPr>
              <a:t>学生</a:t>
            </a:r>
            <a:endParaRPr lang="zh-CN" altLang="en-US" sz="2400" dirty="0">
              <a:cs typeface="+mn-ea"/>
              <a:sym typeface="+mn-lt"/>
            </a:endParaRPr>
          </a:p>
        </p:txBody>
      </p:sp>
      <p:sp>
        <p:nvSpPr>
          <p:cNvPr id="32" name="矩形 31">
            <a:hlinkClick r:id="rId2"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03</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300"/>
                                        <p:tgtEl>
                                          <p:spTgt spid="18"/>
                                        </p:tgtEl>
                                      </p:cBhvr>
                                    </p:animEffect>
                                  </p:childTnLst>
                                </p:cTn>
                              </p:par>
                              <p:par>
                                <p:cTn id="12" presetID="14" presetClass="entr" presetSubtype="1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400"/>
                                        <p:tgtEl>
                                          <p:spTgt spid="1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par>
                          <p:cTn id="35" fill="hold">
                            <p:stCondLst>
                              <p:cond delay="3500"/>
                            </p:stCondLst>
                            <p:childTnLst>
                              <p:par>
                                <p:cTn id="36" presetID="16" presetClass="entr" presetSubtype="21"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par>
                          <p:cTn id="39" fill="hold">
                            <p:stCondLst>
                              <p:cond delay="4000"/>
                            </p:stCondLst>
                            <p:childTnLst>
                              <p:par>
                                <p:cTn id="40" presetID="2" presetClass="entr" presetSubtype="8" fill="hold" grpId="0" nodeType="afterEffect">
                                  <p:stCondLst>
                                    <p:cond delay="0"/>
                                  </p:stCondLst>
                                  <p:iterate type="wd">
                                    <p:tmPct val="10000"/>
                                  </p:iterate>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400" fill="hold"/>
                                        <p:tgtEl>
                                          <p:spTgt spid="22"/>
                                        </p:tgtEl>
                                        <p:attrNameLst>
                                          <p:attrName>ppt_x</p:attrName>
                                        </p:attrNameLst>
                                      </p:cBhvr>
                                      <p:tavLst>
                                        <p:tav tm="0">
                                          <p:val>
                                            <p:strVal val="0-#ppt_w/2"/>
                                          </p:val>
                                        </p:tav>
                                        <p:tav tm="100000">
                                          <p:val>
                                            <p:strVal val="#ppt_x"/>
                                          </p:val>
                                        </p:tav>
                                      </p:tavLst>
                                    </p:anim>
                                    <p:anim calcmode="lin" valueType="num">
                                      <p:cBhvr additive="base">
                                        <p:cTn id="43" dur="4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400" fill="hold"/>
                                        <p:tgtEl>
                                          <p:spTgt spid="32"/>
                                        </p:tgtEl>
                                        <p:attrNameLst>
                                          <p:attrName>ppt_x</p:attrName>
                                        </p:attrNameLst>
                                      </p:cBhvr>
                                      <p:tavLst>
                                        <p:tav tm="0">
                                          <p:val>
                                            <p:strVal val="0-#ppt_w/2"/>
                                          </p:val>
                                        </p:tav>
                                        <p:tav tm="100000">
                                          <p:val>
                                            <p:strVal val="#ppt_x"/>
                                          </p:val>
                                        </p:tav>
                                      </p:tavLst>
                                    </p:anim>
                                    <p:anim calcmode="lin" valueType="num">
                                      <p:cBhvr additive="base">
                                        <p:cTn id="47"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3" grpId="0"/>
      <p:bldP spid="14" grpId="0"/>
      <p:bldP spid="23" grpId="0" bldLvl="0" animBg="1"/>
      <p:bldP spid="22" grpId="0"/>
      <p:bldP spid="3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root管理员.PNGroot管理员"/>
          <p:cNvPicPr>
            <a:picLocks noChangeAspect="1" noChangeArrowheads="1"/>
          </p:cNvPicPr>
          <p:nvPr/>
        </p:nvPicPr>
        <p:blipFill>
          <a:blip r:embed="rId1"/>
          <a:srcRect/>
          <a:stretch>
            <a:fillRect/>
          </a:stretch>
        </p:blipFill>
        <p:spPr bwMode="auto">
          <a:xfrm>
            <a:off x="643255" y="870585"/>
            <a:ext cx="3382645" cy="247904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62940" y="3481705"/>
            <a:ext cx="3362960" cy="859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bg1"/>
                </a:solidFill>
                <a:cs typeface="+mn-ea"/>
                <a:sym typeface="+mn-lt"/>
              </a:rPr>
              <a:t>    </a:t>
            </a:r>
            <a:r>
              <a:rPr lang="zh-CN" altLang="en-US" sz="3200" dirty="0">
                <a:solidFill>
                  <a:schemeClr val="bg1"/>
                </a:solidFill>
                <a:cs typeface="+mn-ea"/>
                <a:sym typeface="+mn-lt"/>
              </a:rPr>
              <a:t>管理员</a:t>
            </a:r>
            <a:r>
              <a:rPr lang="zh-CN" altLang="zh-CN" sz="3200" dirty="0">
                <a:solidFill>
                  <a:schemeClr val="bg1"/>
                </a:solidFill>
                <a:cs typeface="+mn-ea"/>
                <a:sym typeface="+mn-lt"/>
              </a:rPr>
              <a:t>列表</a:t>
            </a:r>
            <a:endParaRPr lang="zh-CN" altLang="zh-CN" sz="3200" dirty="0">
              <a:solidFill>
                <a:schemeClr val="bg1"/>
              </a:solidFill>
              <a:cs typeface="+mn-ea"/>
              <a:sym typeface="+mn-lt"/>
            </a:endParaRPr>
          </a:p>
        </p:txBody>
      </p:sp>
      <p:grpSp>
        <p:nvGrpSpPr>
          <p:cNvPr id="4" name="组合 3"/>
          <p:cNvGrpSpPr/>
          <p:nvPr/>
        </p:nvGrpSpPr>
        <p:grpSpPr>
          <a:xfrm>
            <a:off x="4370829" y="1274874"/>
            <a:ext cx="3933010" cy="149652"/>
            <a:chOff x="4906190" y="1416527"/>
            <a:chExt cx="3933010" cy="166280"/>
          </a:xfrm>
          <a:solidFill>
            <a:srgbClr val="00544A"/>
          </a:solidFill>
        </p:grpSpPr>
        <p:sp>
          <p:nvSpPr>
            <p:cNvPr id="5" name="矩形 4"/>
            <p:cNvSpPr/>
            <p:nvPr/>
          </p:nvSpPr>
          <p:spPr>
            <a:xfrm>
              <a:off x="4906190" y="1416527"/>
              <a:ext cx="166280" cy="16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6" name="直接连接符 5"/>
            <p:cNvCxnSpPr>
              <a:stCxn id="5" idx="3"/>
            </p:cNvCxnSpPr>
            <p:nvPr/>
          </p:nvCxnSpPr>
          <p:spPr>
            <a:xfrm>
              <a:off x="5072470" y="1499667"/>
              <a:ext cx="3766730" cy="0"/>
            </a:xfrm>
            <a:prstGeom prst="line">
              <a:avLst/>
            </a:prstGeom>
            <a:grp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p:cNvGrpSpPr/>
          <p:nvPr/>
        </p:nvGrpSpPr>
        <p:grpSpPr>
          <a:xfrm>
            <a:off x="4370829" y="3123614"/>
            <a:ext cx="3933010" cy="149652"/>
            <a:chOff x="4906190" y="2727732"/>
            <a:chExt cx="3933010" cy="166280"/>
          </a:xfrm>
          <a:solidFill>
            <a:srgbClr val="00544A"/>
          </a:solidFill>
        </p:grpSpPr>
        <p:sp>
          <p:nvSpPr>
            <p:cNvPr id="8" name="矩形 7"/>
            <p:cNvSpPr/>
            <p:nvPr/>
          </p:nvSpPr>
          <p:spPr>
            <a:xfrm>
              <a:off x="4906190" y="2727732"/>
              <a:ext cx="166280" cy="166280"/>
            </a:xfrm>
            <a:prstGeom prst="rect">
              <a:avLst/>
            </a:prstGeom>
            <a:solidFill>
              <a:srgbClr val="5358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cxnSp>
          <p:nvCxnSpPr>
            <p:cNvPr id="9" name="直接连接符 8"/>
            <p:cNvCxnSpPr>
              <a:stCxn id="8" idx="3"/>
            </p:cNvCxnSpPr>
            <p:nvPr/>
          </p:nvCxnSpPr>
          <p:spPr>
            <a:xfrm>
              <a:off x="5072470" y="2810872"/>
              <a:ext cx="3766730" cy="0"/>
            </a:xfrm>
            <a:prstGeom prst="line">
              <a:avLst/>
            </a:prstGeom>
            <a:grpFill/>
            <a:ln>
              <a:solidFill>
                <a:srgbClr val="53585F"/>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3" name="TextBox 72"/>
          <p:cNvSpPr txBox="1"/>
          <p:nvPr/>
        </p:nvSpPr>
        <p:spPr>
          <a:xfrm>
            <a:off x="4370830" y="3349534"/>
            <a:ext cx="3933010" cy="370840"/>
          </a:xfrm>
          <a:prstGeom prst="rect">
            <a:avLst/>
          </a:prstGeom>
          <a:noFill/>
        </p:spPr>
        <p:txBody>
          <a:bodyPr wrap="square" rtlCol="0">
            <a:spAutoFit/>
          </a:bodyPr>
          <a:lstStyle/>
          <a:p>
            <a:pPr algn="just">
              <a:lnSpc>
                <a:spcPct val="130000"/>
              </a:lnSpc>
            </a:pPr>
            <a:r>
              <a:rPr lang="zh-CN" altLang="en-US" sz="1400" dirty="0">
                <a:cs typeface="+mn-ea"/>
                <a:sym typeface="+mn-lt"/>
              </a:rPr>
              <a:t>查看和删除有管理员</a:t>
            </a:r>
            <a:r>
              <a:rPr lang="zh-CN" altLang="en-US" sz="1400" dirty="0">
                <a:cs typeface="+mn-ea"/>
                <a:sym typeface="+mn-lt"/>
              </a:rPr>
              <a:t>权限的</a:t>
            </a:r>
            <a:r>
              <a:rPr lang="zh-CN" altLang="en-US" sz="1400" dirty="0">
                <a:cs typeface="+mn-ea"/>
                <a:sym typeface="+mn-lt"/>
              </a:rPr>
              <a:t>老师用户</a:t>
            </a:r>
            <a:endParaRPr lang="zh-CN" altLang="en-US" sz="1400" dirty="0">
              <a:cs typeface="+mn-ea"/>
              <a:sym typeface="+mn-lt"/>
            </a:endParaRPr>
          </a:p>
        </p:txBody>
      </p:sp>
      <p:sp>
        <p:nvSpPr>
          <p:cNvPr id="15" name="TextBox 74"/>
          <p:cNvSpPr txBox="1"/>
          <p:nvPr/>
        </p:nvSpPr>
        <p:spPr>
          <a:xfrm>
            <a:off x="4370830" y="1500777"/>
            <a:ext cx="3933010" cy="370840"/>
          </a:xfrm>
          <a:prstGeom prst="rect">
            <a:avLst/>
          </a:prstGeom>
          <a:noFill/>
        </p:spPr>
        <p:txBody>
          <a:bodyPr wrap="square" rtlCol="0">
            <a:spAutoFit/>
          </a:bodyPr>
          <a:lstStyle/>
          <a:p>
            <a:pPr algn="just">
              <a:lnSpc>
                <a:spcPct val="130000"/>
              </a:lnSpc>
            </a:pPr>
            <a:r>
              <a:rPr lang="zh-CN" altLang="en-US" sz="1400" dirty="0">
                <a:cs typeface="+mn-ea"/>
                <a:sym typeface="+mn-lt"/>
              </a:rPr>
              <a:t>解除管理员权限</a:t>
            </a:r>
            <a:endParaRPr lang="zh-CN" altLang="en-US" sz="1400" dirty="0">
              <a:cs typeface="+mn-ea"/>
              <a:sym typeface="+mn-lt"/>
            </a:endParaRPr>
          </a:p>
        </p:txBody>
      </p:sp>
      <p:cxnSp>
        <p:nvCxnSpPr>
          <p:cNvPr id="18" name="直接连接符 17"/>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547644" y="217330"/>
            <a:ext cx="3101936" cy="583565"/>
            <a:chOff x="6547644" y="217330"/>
            <a:chExt cx="3101936" cy="583565"/>
          </a:xfrm>
        </p:grpSpPr>
        <p:sp>
          <p:nvSpPr>
            <p:cNvPr id="20" name="TextBox 20"/>
            <p:cNvSpPr txBox="1"/>
            <p:nvPr/>
          </p:nvSpPr>
          <p:spPr>
            <a:xfrm>
              <a:off x="6547644" y="217330"/>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1" name="TextBox 20"/>
            <p:cNvSpPr txBox="1"/>
            <p:nvPr/>
          </p:nvSpPr>
          <p:spPr>
            <a:xfrm>
              <a:off x="7581623" y="32224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zh-CN" sz="1200" dirty="0">
                <a:cs typeface="+mn-ea"/>
                <a:sym typeface="+mn-lt"/>
              </a:endParaRPr>
            </a:p>
          </p:txBody>
        </p:sp>
      </p:grpSp>
      <p:sp>
        <p:nvSpPr>
          <p:cNvPr id="23" name="任意多边形: 形状 22"/>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27" name="TextBox 20"/>
          <p:cNvSpPr txBox="1"/>
          <p:nvPr/>
        </p:nvSpPr>
        <p:spPr>
          <a:xfrm>
            <a:off x="7519250" y="564955"/>
            <a:ext cx="2067957" cy="183515"/>
          </a:xfrm>
          <a:prstGeom prst="rect">
            <a:avLst/>
          </a:prstGeom>
          <a:noFill/>
        </p:spPr>
        <p:txBody>
          <a:bodyPr wrap="square" rtlCol="0">
            <a:spAutoFit/>
          </a:bodyPr>
          <a:p>
            <a:r>
              <a:rPr lang="en-US" altLang="zh-CN" sz="600" dirty="0">
                <a:cs typeface="+mn-ea"/>
                <a:sym typeface="+mn-lt"/>
              </a:rPr>
              <a:t>Curriculum knowledge feedback system</a:t>
            </a:r>
            <a:endParaRPr lang="zh-CN" altLang="en-US" sz="600" dirty="0">
              <a:cs typeface="+mn-ea"/>
              <a:sym typeface="+mn-lt"/>
            </a:endParaRPr>
          </a:p>
        </p:txBody>
      </p:sp>
      <p:sp>
        <p:nvSpPr>
          <p:cNvPr id="22" name="TextBox 20"/>
          <p:cNvSpPr txBox="1"/>
          <p:nvPr/>
        </p:nvSpPr>
        <p:spPr>
          <a:xfrm>
            <a:off x="908050" y="292735"/>
            <a:ext cx="3705860" cy="460375"/>
          </a:xfrm>
          <a:prstGeom prst="rect">
            <a:avLst/>
          </a:prstGeom>
          <a:noFill/>
        </p:spPr>
        <p:txBody>
          <a:bodyPr wrap="square" rtlCol="0">
            <a:spAutoFit/>
          </a:bodyPr>
          <a:p>
            <a:r>
              <a:rPr lang="zh-CN" altLang="en-US" sz="2400" dirty="0">
                <a:cs typeface="+mn-ea"/>
                <a:sym typeface="+mn-lt"/>
              </a:rPr>
              <a:t>管理员端查看信息</a:t>
            </a:r>
            <a:r>
              <a:rPr lang="en-US" altLang="zh-CN" sz="2400" dirty="0">
                <a:cs typeface="+mn-ea"/>
                <a:sym typeface="+mn-lt"/>
              </a:rPr>
              <a:t>-</a:t>
            </a:r>
            <a:r>
              <a:rPr lang="zh-CN" altLang="en-US" sz="2400" dirty="0">
                <a:cs typeface="+mn-ea"/>
                <a:sym typeface="+mn-lt"/>
              </a:rPr>
              <a:t>管理员</a:t>
            </a:r>
            <a:endParaRPr lang="zh-CN" altLang="en-US" sz="2400" dirty="0">
              <a:cs typeface="+mn-ea"/>
              <a:sym typeface="+mn-lt"/>
            </a:endParaRPr>
          </a:p>
        </p:txBody>
      </p:sp>
      <p:sp>
        <p:nvSpPr>
          <p:cNvPr id="32" name="矩形 31">
            <a:hlinkClick r:id="rId2"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03</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300"/>
                                        <p:tgtEl>
                                          <p:spTgt spid="18"/>
                                        </p:tgtEl>
                                      </p:cBhvr>
                                    </p:animEffect>
                                  </p:childTnLst>
                                </p:cTn>
                              </p:par>
                              <p:par>
                                <p:cTn id="12" presetID="14" presetClass="entr" presetSubtype="1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400"/>
                                        <p:tgtEl>
                                          <p:spTgt spid="1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par>
                          <p:cTn id="35" fill="hold">
                            <p:stCondLst>
                              <p:cond delay="3500"/>
                            </p:stCondLst>
                            <p:childTnLst>
                              <p:par>
                                <p:cTn id="36" presetID="16" presetClass="entr" presetSubtype="2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childTnLst>
                          </p:cTn>
                        </p:par>
                        <p:par>
                          <p:cTn id="39" fill="hold">
                            <p:stCondLst>
                              <p:cond delay="4000"/>
                            </p:stCondLst>
                            <p:childTnLst>
                              <p:par>
                                <p:cTn id="40" presetID="2" presetClass="entr" presetSubtype="8" fill="hold" grpId="0" nodeType="afterEffect">
                                  <p:stCondLst>
                                    <p:cond delay="0"/>
                                  </p:stCondLst>
                                  <p:iterate type="wd">
                                    <p:tmPct val="10000"/>
                                  </p:iterate>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400" fill="hold"/>
                                        <p:tgtEl>
                                          <p:spTgt spid="22"/>
                                        </p:tgtEl>
                                        <p:attrNameLst>
                                          <p:attrName>ppt_x</p:attrName>
                                        </p:attrNameLst>
                                      </p:cBhvr>
                                      <p:tavLst>
                                        <p:tav tm="0">
                                          <p:val>
                                            <p:strVal val="0-#ppt_w/2"/>
                                          </p:val>
                                        </p:tav>
                                        <p:tav tm="100000">
                                          <p:val>
                                            <p:strVal val="#ppt_x"/>
                                          </p:val>
                                        </p:tav>
                                      </p:tavLst>
                                    </p:anim>
                                    <p:anim calcmode="lin" valueType="num">
                                      <p:cBhvr additive="base">
                                        <p:cTn id="43" dur="4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400" fill="hold"/>
                                        <p:tgtEl>
                                          <p:spTgt spid="32"/>
                                        </p:tgtEl>
                                        <p:attrNameLst>
                                          <p:attrName>ppt_x</p:attrName>
                                        </p:attrNameLst>
                                      </p:cBhvr>
                                      <p:tavLst>
                                        <p:tav tm="0">
                                          <p:val>
                                            <p:strVal val="0-#ppt_w/2"/>
                                          </p:val>
                                        </p:tav>
                                        <p:tav tm="100000">
                                          <p:val>
                                            <p:strVal val="#ppt_x"/>
                                          </p:val>
                                        </p:tav>
                                      </p:tavLst>
                                    </p:anim>
                                    <p:anim calcmode="lin" valueType="num">
                                      <p:cBhvr additive="base">
                                        <p:cTn id="47"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3" grpId="0"/>
      <p:bldP spid="15" grpId="0"/>
      <p:bldP spid="23" grpId="0" bldLvl="0" animBg="1"/>
      <p:bldP spid="22" grpId="0"/>
      <p:bldP spid="3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3048000" cy="5040313"/>
          </a:xfrm>
          <a:prstGeom prst="rect">
            <a:avLst/>
          </a:prstGeom>
        </p:spPr>
      </p:pic>
      <p:sp>
        <p:nvSpPr>
          <p:cNvPr id="5" name="矩形 4"/>
          <p:cNvSpPr/>
          <p:nvPr/>
        </p:nvSpPr>
        <p:spPr>
          <a:xfrm>
            <a:off x="1341119" y="1092074"/>
            <a:ext cx="6489133" cy="283464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5861508" y="1320486"/>
            <a:ext cx="1968744" cy="646331"/>
          </a:xfrm>
          <a:prstGeom prst="rect">
            <a:avLst/>
          </a:prstGeom>
          <a:noFill/>
        </p:spPr>
        <p:txBody>
          <a:bodyPr wrap="none" rtlCol="0">
            <a:spAutoFit/>
          </a:bodyPr>
          <a:lstStyle/>
          <a:p>
            <a:r>
              <a:rPr lang="en-US" altLang="zh-CN" sz="3600" spc="300" dirty="0">
                <a:solidFill>
                  <a:schemeClr val="accent2"/>
                </a:solidFill>
                <a:cs typeface="+mn-ea"/>
                <a:sym typeface="+mn-lt"/>
              </a:rPr>
              <a:t>PART 02</a:t>
            </a:r>
            <a:endParaRPr lang="zh-CN" altLang="en-US" sz="3600" spc="300" dirty="0">
              <a:solidFill>
                <a:schemeClr val="accent2"/>
              </a:solidFill>
              <a:cs typeface="+mn-ea"/>
              <a:sym typeface="+mn-lt"/>
            </a:endParaRPr>
          </a:p>
        </p:txBody>
      </p:sp>
      <p:sp>
        <p:nvSpPr>
          <p:cNvPr id="7" name="文本框 6"/>
          <p:cNvSpPr txBox="1"/>
          <p:nvPr/>
        </p:nvSpPr>
        <p:spPr>
          <a:xfrm>
            <a:off x="3048000" y="2051685"/>
            <a:ext cx="5205730" cy="645160"/>
          </a:xfrm>
          <a:prstGeom prst="rect">
            <a:avLst/>
          </a:prstGeom>
          <a:noFill/>
        </p:spPr>
        <p:txBody>
          <a:bodyPr wrap="square" rtlCol="0">
            <a:spAutoFit/>
          </a:bodyPr>
          <a:lstStyle/>
          <a:p>
            <a:pPr algn="l"/>
            <a:r>
              <a:rPr lang="zh-CN" altLang="en-US" sz="3600" b="1" dirty="0">
                <a:cs typeface="+mn-ea"/>
                <a:sym typeface="+mn-lt"/>
              </a:rPr>
              <a:t>反馈系统微信小程序端</a:t>
            </a:r>
            <a:endParaRPr lang="zh-CN" altLang="en-US" sz="3600" b="1" dirty="0">
              <a:cs typeface="+mn-ea"/>
              <a:sym typeface="+mn-lt"/>
            </a:endParaRPr>
          </a:p>
        </p:txBody>
      </p:sp>
      <p:cxnSp>
        <p:nvCxnSpPr>
          <p:cNvPr id="8" name="直接连接符 7"/>
          <p:cNvCxnSpPr/>
          <p:nvPr/>
        </p:nvCxnSpPr>
        <p:spPr>
          <a:xfrm>
            <a:off x="7093974" y="2781520"/>
            <a:ext cx="412034"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12289" y="2929919"/>
            <a:ext cx="4927622" cy="229870"/>
          </a:xfrm>
          <a:prstGeom prst="rect">
            <a:avLst/>
          </a:prstGeom>
          <a:noFill/>
        </p:spPr>
        <p:txBody>
          <a:bodyPr wrap="square" rtlCol="0">
            <a:spAutoFit/>
          </a:bodyPr>
          <a:lstStyle/>
          <a:p>
            <a:pPr algn="r"/>
            <a:r>
              <a:rPr lang="en-US" altLang="zh-CN" sz="900">
                <a:solidFill>
                  <a:schemeClr val="accent2"/>
                </a:solidFill>
                <a:cs typeface="+mn-ea"/>
                <a:sym typeface="+mn-lt"/>
              </a:rPr>
              <a:t>Feedback System Wechat applet</a:t>
            </a:r>
            <a:endParaRPr lang="en-US" altLang="zh-CN" sz="90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 presetClass="entr" presetSubtype="2" fill="hold" grpId="0" nodeType="afterEffect">
                                  <p:stCondLst>
                                    <p:cond delay="0"/>
                                  </p:stCondLst>
                                  <p:iterate type="wd">
                                    <p:tmPct val="2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9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
                                        <p:tgtEl>
                                          <p:spTgt spid="8"/>
                                        </p:tgtEl>
                                      </p:cBhvr>
                                    </p:animEffect>
                                  </p:childTnLst>
                                </p:cTn>
                              </p:par>
                            </p:childTnLst>
                          </p:cTn>
                        </p:par>
                        <p:par>
                          <p:cTn id="27" fill="hold">
                            <p:stCondLst>
                              <p:cond delay="3400"/>
                            </p:stCondLst>
                            <p:childTnLst>
                              <p:par>
                                <p:cTn id="28" presetID="10" presetClass="entr" presetSubtype="0" fill="hold" grpId="0" nodeType="afterEffect">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Effect transition="in" filter="fade">
                                      <p:cBhvr>
                                        <p:cTn id="30" dur="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665899" y="1223017"/>
            <a:ext cx="1296000" cy="512080"/>
            <a:chOff x="1800275" y="1490663"/>
            <a:chExt cx="3233739" cy="696912"/>
          </a:xfrm>
          <a:noFill/>
        </p:grpSpPr>
        <p:sp>
          <p:nvSpPr>
            <p:cNvPr id="4" name="Freeform 5">
              <a:hlinkClick r:id="rId1" action="ppaction://hlinksldjump"/>
            </p:cNvPr>
            <p:cNvSpPr/>
            <p:nvPr/>
          </p:nvSpPr>
          <p:spPr bwMode="auto">
            <a:xfrm>
              <a:off x="1800275" y="1490663"/>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dirty="0">
                <a:solidFill>
                  <a:schemeClr val="bg1">
                    <a:lumMod val="50000"/>
                  </a:schemeClr>
                </a:solidFill>
                <a:cs typeface="+mn-ea"/>
                <a:sym typeface="+mn-lt"/>
              </a:endParaRPr>
            </a:p>
          </p:txBody>
        </p:sp>
        <p:sp>
          <p:nvSpPr>
            <p:cNvPr id="5" name="TextBox 32">
              <a:hlinkClick r:id="rId1" action="ppaction://hlinksldjump"/>
            </p:cNvPr>
            <p:cNvSpPr txBox="1"/>
            <p:nvPr/>
          </p:nvSpPr>
          <p:spPr>
            <a:xfrm>
              <a:off x="1812153" y="1657036"/>
              <a:ext cx="3221861" cy="494322"/>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algn="ctr" defTabSz="671830">
                <a:defRPr/>
              </a:pPr>
              <a:r>
                <a:rPr lang="zh-CN" altLang="en-US" sz="1765" kern="0" dirty="0">
                  <a:solidFill>
                    <a:schemeClr val="bg1">
                      <a:lumMod val="50000"/>
                    </a:schemeClr>
                  </a:solidFill>
                  <a:latin typeface="+mn-lt"/>
                  <a:cs typeface="+mn-ea"/>
                  <a:sym typeface="+mn-lt"/>
                </a:rPr>
                <a:t>登录界面</a:t>
              </a:r>
              <a:endParaRPr lang="zh-CN" altLang="en-US" sz="1765" kern="0" dirty="0">
                <a:solidFill>
                  <a:schemeClr val="bg1">
                    <a:lumMod val="50000"/>
                  </a:schemeClr>
                </a:solidFill>
                <a:latin typeface="+mn-lt"/>
                <a:cs typeface="+mn-ea"/>
                <a:sym typeface="+mn-lt"/>
              </a:endParaRPr>
            </a:p>
          </p:txBody>
        </p:sp>
      </p:grpSp>
      <p:grpSp>
        <p:nvGrpSpPr>
          <p:cNvPr id="9" name="组合 8"/>
          <p:cNvGrpSpPr/>
          <p:nvPr/>
        </p:nvGrpSpPr>
        <p:grpSpPr>
          <a:xfrm>
            <a:off x="5661454" y="2774938"/>
            <a:ext cx="1301080" cy="512080"/>
            <a:chOff x="1800275" y="3155950"/>
            <a:chExt cx="3246414" cy="696912"/>
          </a:xfrm>
          <a:noFill/>
        </p:grpSpPr>
        <p:sp>
          <p:nvSpPr>
            <p:cNvPr id="10" name="Freeform 7">
              <a:hlinkClick r:id="rId2" action="ppaction://hlinksldjump"/>
            </p:cNvPr>
            <p:cNvSpPr/>
            <p:nvPr/>
          </p:nvSpPr>
          <p:spPr bwMode="auto">
            <a:xfrm>
              <a:off x="1800275" y="3155950"/>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a:solidFill>
                  <a:schemeClr val="bg1">
                    <a:lumMod val="50000"/>
                  </a:schemeClr>
                </a:solidFill>
                <a:cs typeface="+mn-ea"/>
                <a:sym typeface="+mn-lt"/>
              </a:endParaRPr>
            </a:p>
          </p:txBody>
        </p:sp>
        <p:sp>
          <p:nvSpPr>
            <p:cNvPr id="11" name="TextBox 39">
              <a:hlinkClick r:id="rId2" action="ppaction://hlinksldjump"/>
            </p:cNvPr>
            <p:cNvSpPr txBox="1"/>
            <p:nvPr/>
          </p:nvSpPr>
          <p:spPr>
            <a:xfrm>
              <a:off x="1824828" y="3283945"/>
              <a:ext cx="3221861" cy="494322"/>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lvl="0" algn="ctr">
                <a:defRPr/>
              </a:pPr>
              <a:r>
                <a:rPr lang="zh-CN" altLang="en-US" sz="1765" kern="0" dirty="0">
                  <a:solidFill>
                    <a:schemeClr val="bg1">
                      <a:lumMod val="50000"/>
                    </a:schemeClr>
                  </a:solidFill>
                  <a:latin typeface="+mn-lt"/>
                  <a:cs typeface="+mn-ea"/>
                  <a:sym typeface="+mn-lt"/>
                </a:rPr>
                <a:t>首页</a:t>
              </a:r>
              <a:endParaRPr lang="zh-CN" altLang="en-US" sz="1765" kern="0" dirty="0">
                <a:solidFill>
                  <a:schemeClr val="bg1">
                    <a:lumMod val="50000"/>
                  </a:schemeClr>
                </a:solidFill>
                <a:latin typeface="+mn-lt"/>
                <a:cs typeface="+mn-ea"/>
                <a:sym typeface="+mn-lt"/>
              </a:endParaRPr>
            </a:p>
          </p:txBody>
        </p:sp>
      </p:grpSp>
      <p:grpSp>
        <p:nvGrpSpPr>
          <p:cNvPr id="12" name="组合 11"/>
          <p:cNvGrpSpPr/>
          <p:nvPr/>
        </p:nvGrpSpPr>
        <p:grpSpPr>
          <a:xfrm>
            <a:off x="5666105" y="4101465"/>
            <a:ext cx="1296000" cy="511175"/>
            <a:chOff x="1800275" y="3989388"/>
            <a:chExt cx="3233739" cy="695325"/>
          </a:xfrm>
          <a:noFill/>
        </p:grpSpPr>
        <p:sp>
          <p:nvSpPr>
            <p:cNvPr id="13" name="Freeform 8">
              <a:hlinkClick r:id="rId3" action="ppaction://hlinksldjump"/>
            </p:cNvPr>
            <p:cNvSpPr/>
            <p:nvPr/>
          </p:nvSpPr>
          <p:spPr bwMode="auto">
            <a:xfrm>
              <a:off x="1800275" y="3989388"/>
              <a:ext cx="3233738" cy="695325"/>
            </a:xfrm>
            <a:custGeom>
              <a:avLst/>
              <a:gdLst>
                <a:gd name="T0" fmla="*/ 156 w 4587"/>
                <a:gd name="T1" fmla="*/ 0 h 985"/>
                <a:gd name="T2" fmla="*/ 4432 w 4587"/>
                <a:gd name="T3" fmla="*/ 0 h 985"/>
                <a:gd name="T4" fmla="*/ 4587 w 4587"/>
                <a:gd name="T5" fmla="*/ 155 h 985"/>
                <a:gd name="T6" fmla="*/ 4587 w 4587"/>
                <a:gd name="T7" fmla="*/ 830 h 985"/>
                <a:gd name="T8" fmla="*/ 4432 w 4587"/>
                <a:gd name="T9" fmla="*/ 985 h 985"/>
                <a:gd name="T10" fmla="*/ 156 w 4587"/>
                <a:gd name="T11" fmla="*/ 985 h 985"/>
                <a:gd name="T12" fmla="*/ 0 w 4587"/>
                <a:gd name="T13" fmla="*/ 830 h 985"/>
                <a:gd name="T14" fmla="*/ 0 w 4587"/>
                <a:gd name="T15" fmla="*/ 155 h 985"/>
                <a:gd name="T16" fmla="*/ 156 w 458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a:solidFill>
                  <a:schemeClr val="bg1">
                    <a:lumMod val="50000"/>
                  </a:schemeClr>
                </a:solidFill>
                <a:cs typeface="+mn-ea"/>
                <a:sym typeface="+mn-lt"/>
              </a:endParaRPr>
            </a:p>
          </p:txBody>
        </p:sp>
        <p:sp>
          <p:nvSpPr>
            <p:cNvPr id="14" name="TextBox 42">
              <a:hlinkClick r:id="rId3" action="ppaction://hlinksldjump"/>
            </p:cNvPr>
            <p:cNvSpPr txBox="1"/>
            <p:nvPr/>
          </p:nvSpPr>
          <p:spPr>
            <a:xfrm>
              <a:off x="1812153" y="4106217"/>
              <a:ext cx="3221861" cy="494069"/>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lvl="0" algn="ctr">
                <a:defRPr/>
              </a:pPr>
              <a:r>
                <a:rPr lang="zh-CN" altLang="en-US" sz="1765" kern="0" dirty="0">
                  <a:solidFill>
                    <a:schemeClr val="bg1">
                      <a:lumMod val="50000"/>
                    </a:schemeClr>
                  </a:solidFill>
                  <a:latin typeface="+mn-lt"/>
                  <a:cs typeface="+mn-ea"/>
                  <a:sym typeface="+mn-lt"/>
                </a:rPr>
                <a:t>个人中心</a:t>
              </a:r>
              <a:endParaRPr lang="zh-CN" altLang="en-US" sz="1765" kern="0" dirty="0">
                <a:solidFill>
                  <a:schemeClr val="bg1">
                    <a:lumMod val="50000"/>
                  </a:schemeClr>
                </a:solidFill>
                <a:latin typeface="+mn-lt"/>
                <a:cs typeface="+mn-ea"/>
                <a:sym typeface="+mn-lt"/>
              </a:endParaRPr>
            </a:p>
          </p:txBody>
        </p:sp>
      </p:grpSp>
      <p:sp>
        <p:nvSpPr>
          <p:cNvPr id="22" name="Oval 15"/>
          <p:cNvSpPr>
            <a:spLocks noChangeArrowheads="1"/>
          </p:cNvSpPr>
          <p:nvPr/>
        </p:nvSpPr>
        <p:spPr bwMode="auto">
          <a:xfrm>
            <a:off x="7693660" y="2168525"/>
            <a:ext cx="1110615" cy="1355725"/>
          </a:xfrm>
          <a:prstGeom prst="ellipse">
            <a:avLst/>
          </a:prstGeom>
          <a:solidFill>
            <a:srgbClr val="2B59A0"/>
          </a:solidFill>
          <a:ln w="10" cap="flat">
            <a:solidFill>
              <a:srgbClr val="FFFFFF"/>
            </a:solidFill>
            <a:prstDash val="solid"/>
            <a:miter lim="800000"/>
          </a:ln>
        </p:spPr>
        <p:txBody>
          <a:bodyPr vert="horz" wrap="square" lIns="67189" tIns="33594" rIns="67189" bIns="33594" numCol="1" anchor="t" anchorCtr="0" compatLnSpc="1"/>
          <a:lstStyle/>
          <a:p>
            <a:pPr defTabSz="671830">
              <a:defRPr/>
            </a:pPr>
            <a:endParaRPr lang="zh-CN" altLang="en-US" sz="1325" kern="0">
              <a:solidFill>
                <a:schemeClr val="bg1"/>
              </a:solidFill>
              <a:cs typeface="+mn-ea"/>
              <a:sym typeface="+mn-lt"/>
            </a:endParaRPr>
          </a:p>
        </p:txBody>
      </p:sp>
      <p:sp>
        <p:nvSpPr>
          <p:cNvPr id="24" name="TextBox 20"/>
          <p:cNvSpPr txBox="1"/>
          <p:nvPr/>
        </p:nvSpPr>
        <p:spPr>
          <a:xfrm>
            <a:off x="907976" y="292746"/>
            <a:ext cx="2067957" cy="460375"/>
          </a:xfrm>
          <a:prstGeom prst="rect">
            <a:avLst/>
          </a:prstGeom>
          <a:noFill/>
        </p:spPr>
        <p:txBody>
          <a:bodyPr wrap="square" rtlCol="0">
            <a:spAutoFit/>
          </a:bodyPr>
          <a:lstStyle/>
          <a:p>
            <a:r>
              <a:rPr lang="en-US" altLang="zh-CN" sz="2400" b="1" dirty="0">
                <a:cs typeface="+mn-ea"/>
                <a:sym typeface="+mn-lt"/>
              </a:rPr>
              <a:t> </a:t>
            </a:r>
            <a:r>
              <a:rPr lang="zh-CN" altLang="en-US" sz="2400" b="1" dirty="0">
                <a:cs typeface="+mn-ea"/>
                <a:sym typeface="+mn-lt"/>
              </a:rPr>
              <a:t>功能目录</a:t>
            </a:r>
            <a:endParaRPr lang="zh-CN" altLang="en-US" sz="2400" b="1" dirty="0">
              <a:cs typeface="+mn-ea"/>
              <a:sym typeface="+mn-lt"/>
            </a:endParaRPr>
          </a:p>
        </p:txBody>
      </p:sp>
      <p:sp>
        <p:nvSpPr>
          <p:cNvPr id="25" name="矩形 24">
            <a:hlinkClick r:id="rId1" tooltip=""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cxnSp>
        <p:nvCxnSpPr>
          <p:cNvPr id="26" name="直接连接符 25"/>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547644" y="169636"/>
            <a:ext cx="2955251" cy="607900"/>
            <a:chOff x="6547644" y="169636"/>
            <a:chExt cx="2955251" cy="607900"/>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434938" y="317161"/>
              <a:ext cx="2067957" cy="460375"/>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a:p>
              <a:endParaRPr lang="zh-CN" altLang="en-US" sz="1200" dirty="0">
                <a:cs typeface="+mn-ea"/>
                <a:sym typeface="+mn-lt"/>
              </a:endParaRPr>
            </a:p>
          </p:txBody>
        </p:sp>
        <p:sp>
          <p:nvSpPr>
            <p:cNvPr id="30" name="TextBox 20"/>
            <p:cNvSpPr txBox="1"/>
            <p:nvPr/>
          </p:nvSpPr>
          <p:spPr>
            <a:xfrm>
              <a:off x="7378280" y="56940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31" name="任意多边形: 形状 30"/>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Freeform 11"/>
          <p:cNvSpPr/>
          <p:nvPr/>
        </p:nvSpPr>
        <p:spPr bwMode="auto">
          <a:xfrm rot="180000">
            <a:off x="6962140" y="1345565"/>
            <a:ext cx="731520" cy="3117850"/>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959AA2"/>
          </a:solidFill>
          <a:ln>
            <a:noFill/>
          </a:ln>
        </p:spPr>
        <p:txBody>
          <a:bodyPr vert="horz" wrap="square" lIns="67189" tIns="33594" rIns="67189" bIns="33594" numCol="1" anchor="t" anchorCtr="0" compatLnSpc="1"/>
          <a:p>
            <a:pPr defTabSz="671830">
              <a:defRPr/>
            </a:pPr>
            <a:endParaRPr lang="zh-CN" altLang="en-US" sz="1325" kern="0">
              <a:solidFill>
                <a:sysClr val="windowText" lastClr="000000"/>
              </a:solidFill>
              <a:cs typeface="+mn-ea"/>
              <a:sym typeface="+mn-lt"/>
            </a:endParaRPr>
          </a:p>
        </p:txBody>
      </p:sp>
      <p:grpSp>
        <p:nvGrpSpPr>
          <p:cNvPr id="39" name="组合 38"/>
          <p:cNvGrpSpPr/>
          <p:nvPr/>
        </p:nvGrpSpPr>
        <p:grpSpPr>
          <a:xfrm>
            <a:off x="3567224" y="4266572"/>
            <a:ext cx="1296000" cy="512080"/>
            <a:chOff x="1800275" y="1490663"/>
            <a:chExt cx="3233739" cy="696912"/>
          </a:xfrm>
          <a:noFill/>
        </p:grpSpPr>
        <p:sp>
          <p:nvSpPr>
            <p:cNvPr id="40" name="Freeform 5">
              <a:hlinkClick r:id="rId4" action="ppaction://hlinksldjump"/>
            </p:cNvPr>
            <p:cNvSpPr/>
            <p:nvPr/>
          </p:nvSpPr>
          <p:spPr bwMode="auto">
            <a:xfrm>
              <a:off x="1800275" y="1490663"/>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dirty="0">
                <a:solidFill>
                  <a:schemeClr val="bg1">
                    <a:lumMod val="50000"/>
                  </a:schemeClr>
                </a:solidFill>
                <a:cs typeface="+mn-ea"/>
                <a:sym typeface="+mn-lt"/>
              </a:endParaRPr>
            </a:p>
          </p:txBody>
        </p:sp>
        <p:sp>
          <p:nvSpPr>
            <p:cNvPr id="41" name="TextBox 32">
              <a:hlinkClick r:id="rId4" action="ppaction://hlinksldjump"/>
            </p:cNvPr>
            <p:cNvSpPr txBox="1"/>
            <p:nvPr/>
          </p:nvSpPr>
          <p:spPr>
            <a:xfrm>
              <a:off x="1812153" y="1657036"/>
              <a:ext cx="3221861" cy="417408"/>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algn="ctr" defTabSz="671830">
                <a:defRPr/>
              </a:pPr>
              <a:r>
                <a:rPr lang="zh-CN" altLang="en-US" sz="1400" kern="0" dirty="0">
                  <a:solidFill>
                    <a:schemeClr val="bg1">
                      <a:lumMod val="50000"/>
                    </a:schemeClr>
                  </a:solidFill>
                  <a:latin typeface="+mn-lt"/>
                  <a:cs typeface="+mn-ea"/>
                  <a:sym typeface="+mn-lt"/>
                </a:rPr>
                <a:t>反馈栏</a:t>
              </a:r>
              <a:endParaRPr lang="zh-CN" altLang="en-US" sz="1400" kern="0" dirty="0">
                <a:solidFill>
                  <a:schemeClr val="bg1">
                    <a:lumMod val="50000"/>
                  </a:schemeClr>
                </a:solidFill>
                <a:latin typeface="+mn-lt"/>
                <a:cs typeface="+mn-ea"/>
                <a:sym typeface="+mn-lt"/>
              </a:endParaRPr>
            </a:p>
          </p:txBody>
        </p:sp>
      </p:grpSp>
      <p:sp>
        <p:nvSpPr>
          <p:cNvPr id="43" name="文本框 42"/>
          <p:cNvSpPr txBox="1"/>
          <p:nvPr/>
        </p:nvSpPr>
        <p:spPr>
          <a:xfrm>
            <a:off x="8015605" y="1976120"/>
            <a:ext cx="600075" cy="1699260"/>
          </a:xfrm>
          <a:prstGeom prst="rect">
            <a:avLst/>
          </a:prstGeom>
          <a:noFill/>
        </p:spPr>
        <p:txBody>
          <a:bodyPr wrap="square" tIns="288290" bIns="323850" rtlCol="0">
            <a:spAutoFit/>
          </a:bodyPr>
          <a:p>
            <a:r>
              <a:rPr lang="zh-CN" altLang="en-US" sz="1765" b="1" kern="0" dirty="0">
                <a:solidFill>
                  <a:schemeClr val="bg1">
                    <a:lumMod val="50000"/>
                  </a:schemeClr>
                </a:solidFill>
                <a:cs typeface="+mn-ea"/>
              </a:rPr>
              <a:t>小程序端</a:t>
            </a:r>
            <a:endParaRPr lang="zh-CN" altLang="en-US" sz="1765" b="1" kern="0" dirty="0">
              <a:solidFill>
                <a:schemeClr val="bg1">
                  <a:lumMod val="50000"/>
                </a:schemeClr>
              </a:solidFill>
              <a:cs typeface="+mn-ea"/>
            </a:endParaRPr>
          </a:p>
        </p:txBody>
      </p:sp>
      <p:sp>
        <p:nvSpPr>
          <p:cNvPr id="6" name="Freeform 11"/>
          <p:cNvSpPr/>
          <p:nvPr/>
        </p:nvSpPr>
        <p:spPr bwMode="auto">
          <a:xfrm rot="180000">
            <a:off x="2811780" y="1085850"/>
            <a:ext cx="731520" cy="1233170"/>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959AA2"/>
          </a:solidFill>
          <a:ln>
            <a:noFill/>
          </a:ln>
        </p:spPr>
        <p:txBody>
          <a:bodyPr vert="horz" wrap="square" lIns="67189" tIns="33594" rIns="67189" bIns="33594" numCol="1" anchor="t" anchorCtr="0" compatLnSpc="1"/>
          <a:p>
            <a:pPr defTabSz="671830">
              <a:defRPr/>
            </a:pPr>
            <a:endParaRPr lang="zh-CN" altLang="en-US" sz="1325" kern="0">
              <a:solidFill>
                <a:sysClr val="windowText" lastClr="000000"/>
              </a:solidFill>
              <a:cs typeface="+mn-ea"/>
              <a:sym typeface="+mn-lt"/>
            </a:endParaRPr>
          </a:p>
        </p:txBody>
      </p:sp>
      <p:sp>
        <p:nvSpPr>
          <p:cNvPr id="7" name="Freeform 11"/>
          <p:cNvSpPr/>
          <p:nvPr/>
        </p:nvSpPr>
        <p:spPr bwMode="auto">
          <a:xfrm rot="180000">
            <a:off x="2811780" y="2550795"/>
            <a:ext cx="731520" cy="1233170"/>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959AA2"/>
          </a:solidFill>
          <a:ln>
            <a:noFill/>
          </a:ln>
        </p:spPr>
        <p:txBody>
          <a:bodyPr vert="horz" wrap="square" lIns="67189" tIns="33594" rIns="67189" bIns="33594" numCol="1" anchor="t" anchorCtr="0" compatLnSpc="1"/>
          <a:p>
            <a:pPr defTabSz="671830">
              <a:defRPr/>
            </a:pPr>
            <a:endParaRPr lang="zh-CN" altLang="en-US" sz="1325" kern="0">
              <a:solidFill>
                <a:sysClr val="windowText" lastClr="000000"/>
              </a:solidFill>
              <a:cs typeface="+mn-ea"/>
              <a:sym typeface="+mn-lt"/>
            </a:endParaRPr>
          </a:p>
        </p:txBody>
      </p:sp>
      <p:sp>
        <p:nvSpPr>
          <p:cNvPr id="8" name="Freeform 11"/>
          <p:cNvSpPr/>
          <p:nvPr/>
        </p:nvSpPr>
        <p:spPr bwMode="auto">
          <a:xfrm rot="180000">
            <a:off x="2814955" y="4165600"/>
            <a:ext cx="731520" cy="819785"/>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959AA2"/>
          </a:solidFill>
          <a:ln>
            <a:noFill/>
          </a:ln>
        </p:spPr>
        <p:txBody>
          <a:bodyPr vert="horz" wrap="square" lIns="67189" tIns="33594" rIns="67189" bIns="33594" numCol="1" anchor="t" anchorCtr="0" compatLnSpc="1"/>
          <a:p>
            <a:pPr defTabSz="671830">
              <a:defRPr/>
            </a:pPr>
            <a:endParaRPr lang="zh-CN" altLang="en-US" sz="1325" kern="0">
              <a:solidFill>
                <a:sysClr val="windowText" lastClr="000000"/>
              </a:solidFill>
              <a:cs typeface="+mn-ea"/>
              <a:sym typeface="+mn-lt"/>
            </a:endParaRPr>
          </a:p>
        </p:txBody>
      </p:sp>
      <p:sp>
        <p:nvSpPr>
          <p:cNvPr id="15" name="Freeform 5">
            <a:hlinkClick r:id="rId5" action="ppaction://hlinksldjump"/>
          </p:cNvPr>
          <p:cNvSpPr/>
          <p:nvPr/>
        </p:nvSpPr>
        <p:spPr bwMode="auto">
          <a:xfrm>
            <a:off x="1499235" y="944880"/>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lnSpc>
                <a:spcPct val="120000"/>
              </a:lnSpc>
              <a:defRPr/>
            </a:pPr>
            <a:r>
              <a:rPr lang="zh-CN" altLang="en-US" sz="1325" kern="0" dirty="0">
                <a:solidFill>
                  <a:schemeClr val="bg1">
                    <a:lumMod val="50000"/>
                  </a:schemeClr>
                </a:solidFill>
                <a:cs typeface="+mn-ea"/>
                <a:sym typeface="+mn-lt"/>
              </a:rPr>
              <a:t>录入课程</a:t>
            </a:r>
            <a:endParaRPr lang="zh-CN" altLang="en-US" sz="1325" kern="0" dirty="0">
              <a:solidFill>
                <a:schemeClr val="bg1">
                  <a:lumMod val="50000"/>
                </a:schemeClr>
              </a:solidFill>
              <a:cs typeface="+mn-ea"/>
              <a:sym typeface="+mn-lt"/>
            </a:endParaRPr>
          </a:p>
        </p:txBody>
      </p:sp>
      <p:sp>
        <p:nvSpPr>
          <p:cNvPr id="16" name="Freeform 5">
            <a:hlinkClick r:id="rId6" action="ppaction://hlinksldjump"/>
          </p:cNvPr>
          <p:cNvSpPr/>
          <p:nvPr/>
        </p:nvSpPr>
        <p:spPr bwMode="auto">
          <a:xfrm>
            <a:off x="1499235" y="1339850"/>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defRPr/>
            </a:pPr>
            <a:r>
              <a:rPr lang="zh-CN" altLang="en-US" sz="1325" kern="0" dirty="0">
                <a:solidFill>
                  <a:schemeClr val="bg1">
                    <a:lumMod val="50000"/>
                  </a:schemeClr>
                </a:solidFill>
                <a:cs typeface="+mn-ea"/>
                <a:sym typeface="+mn-lt"/>
              </a:rPr>
              <a:t>修改知识</a:t>
            </a:r>
            <a:endParaRPr lang="zh-CN" altLang="en-US" sz="1325" kern="0" dirty="0">
              <a:solidFill>
                <a:schemeClr val="bg1">
                  <a:lumMod val="50000"/>
                </a:schemeClr>
              </a:solidFill>
              <a:cs typeface="+mn-ea"/>
              <a:sym typeface="+mn-lt"/>
            </a:endParaRPr>
          </a:p>
        </p:txBody>
      </p:sp>
      <p:sp>
        <p:nvSpPr>
          <p:cNvPr id="17" name="Freeform 5">
            <a:hlinkClick r:id="rId7" action="ppaction://hlinksldjump"/>
          </p:cNvPr>
          <p:cNvSpPr/>
          <p:nvPr/>
        </p:nvSpPr>
        <p:spPr bwMode="auto">
          <a:xfrm>
            <a:off x="1499235" y="1697990"/>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defRPr/>
            </a:pPr>
            <a:r>
              <a:rPr lang="zh-CN" altLang="en-US" sz="1325" kern="0" dirty="0">
                <a:solidFill>
                  <a:schemeClr val="bg1">
                    <a:lumMod val="50000"/>
                  </a:schemeClr>
                </a:solidFill>
                <a:cs typeface="+mn-ea"/>
                <a:sym typeface="+mn-lt"/>
              </a:rPr>
              <a:t>查看课程</a:t>
            </a:r>
            <a:endParaRPr lang="zh-CN" altLang="en-US" sz="1325" kern="0" dirty="0">
              <a:solidFill>
                <a:schemeClr val="bg1">
                  <a:lumMod val="50000"/>
                </a:schemeClr>
              </a:solidFill>
              <a:cs typeface="+mn-ea"/>
              <a:sym typeface="+mn-lt"/>
            </a:endParaRPr>
          </a:p>
        </p:txBody>
      </p:sp>
      <p:sp>
        <p:nvSpPr>
          <p:cNvPr id="18" name="Freeform 5">
            <a:hlinkClick r:id="rId8" action="ppaction://hlinksldjump"/>
          </p:cNvPr>
          <p:cNvSpPr/>
          <p:nvPr/>
        </p:nvSpPr>
        <p:spPr bwMode="auto">
          <a:xfrm>
            <a:off x="1483995" y="2059305"/>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defRPr/>
            </a:pPr>
            <a:r>
              <a:rPr lang="zh-CN" altLang="en-US" sz="1325" kern="0" dirty="0">
                <a:solidFill>
                  <a:schemeClr val="bg1">
                    <a:lumMod val="50000"/>
                  </a:schemeClr>
                </a:solidFill>
                <a:cs typeface="+mn-ea"/>
                <a:sym typeface="+mn-lt"/>
              </a:rPr>
              <a:t>学生评论</a:t>
            </a:r>
            <a:endParaRPr lang="zh-CN" altLang="en-US" sz="1325" kern="0" dirty="0">
              <a:solidFill>
                <a:schemeClr val="bg1">
                  <a:lumMod val="50000"/>
                </a:schemeClr>
              </a:solidFill>
              <a:cs typeface="+mn-ea"/>
              <a:sym typeface="+mn-lt"/>
            </a:endParaRPr>
          </a:p>
        </p:txBody>
      </p:sp>
      <p:sp>
        <p:nvSpPr>
          <p:cNvPr id="19" name="Freeform 5">
            <a:hlinkClick r:id="rId9" action="ppaction://hlinksldjump"/>
          </p:cNvPr>
          <p:cNvSpPr/>
          <p:nvPr/>
        </p:nvSpPr>
        <p:spPr bwMode="auto">
          <a:xfrm>
            <a:off x="1483995" y="2496820"/>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defRPr/>
            </a:pPr>
            <a:r>
              <a:rPr lang="zh-CN" altLang="en-US" sz="1325" kern="0" dirty="0">
                <a:solidFill>
                  <a:schemeClr val="bg1">
                    <a:lumMod val="50000"/>
                  </a:schemeClr>
                </a:solidFill>
                <a:cs typeface="+mn-ea"/>
                <a:sym typeface="+mn-lt"/>
              </a:rPr>
              <a:t>选择课程</a:t>
            </a:r>
            <a:endParaRPr lang="zh-CN" altLang="en-US" sz="1325" kern="0" dirty="0">
              <a:solidFill>
                <a:schemeClr val="bg1">
                  <a:lumMod val="50000"/>
                </a:schemeClr>
              </a:solidFill>
              <a:cs typeface="+mn-ea"/>
              <a:sym typeface="+mn-lt"/>
            </a:endParaRPr>
          </a:p>
        </p:txBody>
      </p:sp>
      <p:sp>
        <p:nvSpPr>
          <p:cNvPr id="20" name="Freeform 5">
            <a:hlinkClick r:id="rId10" action="ppaction://hlinksldjump"/>
          </p:cNvPr>
          <p:cNvSpPr/>
          <p:nvPr/>
        </p:nvSpPr>
        <p:spPr bwMode="auto">
          <a:xfrm>
            <a:off x="1483995" y="2868930"/>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defRPr/>
            </a:pPr>
            <a:r>
              <a:rPr lang="zh-CN" altLang="en-US" sz="1325" kern="0" dirty="0">
                <a:solidFill>
                  <a:schemeClr val="bg1">
                    <a:lumMod val="50000"/>
                  </a:schemeClr>
                </a:solidFill>
                <a:cs typeface="+mn-ea"/>
                <a:sym typeface="+mn-lt"/>
              </a:rPr>
              <a:t>确认课程</a:t>
            </a:r>
            <a:endParaRPr lang="zh-CN" altLang="en-US" sz="1325" kern="0" dirty="0">
              <a:solidFill>
                <a:schemeClr val="bg1">
                  <a:lumMod val="50000"/>
                </a:schemeClr>
              </a:solidFill>
              <a:cs typeface="+mn-ea"/>
              <a:sym typeface="+mn-lt"/>
            </a:endParaRPr>
          </a:p>
        </p:txBody>
      </p:sp>
      <p:sp>
        <p:nvSpPr>
          <p:cNvPr id="21" name="Freeform 5">
            <a:hlinkClick r:id="rId11" action="ppaction://hlinksldjump"/>
          </p:cNvPr>
          <p:cNvSpPr/>
          <p:nvPr/>
        </p:nvSpPr>
        <p:spPr bwMode="auto">
          <a:xfrm>
            <a:off x="1483995" y="3204210"/>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defRPr/>
            </a:pPr>
            <a:r>
              <a:rPr lang="zh-CN" altLang="en-US" sz="1325" kern="0" dirty="0">
                <a:solidFill>
                  <a:schemeClr val="bg1">
                    <a:lumMod val="50000"/>
                  </a:schemeClr>
                </a:solidFill>
                <a:cs typeface="+mn-ea"/>
                <a:sym typeface="+mn-lt"/>
              </a:rPr>
              <a:t>学生选课</a:t>
            </a:r>
            <a:endParaRPr lang="zh-CN" altLang="en-US" sz="1325" kern="0" dirty="0">
              <a:solidFill>
                <a:schemeClr val="bg1">
                  <a:lumMod val="50000"/>
                </a:schemeClr>
              </a:solidFill>
              <a:cs typeface="+mn-ea"/>
              <a:sym typeface="+mn-lt"/>
            </a:endParaRPr>
          </a:p>
        </p:txBody>
      </p:sp>
      <p:sp>
        <p:nvSpPr>
          <p:cNvPr id="23" name="Freeform 5">
            <a:hlinkClick r:id="rId12" action="ppaction://hlinksldjump"/>
          </p:cNvPr>
          <p:cNvSpPr/>
          <p:nvPr/>
        </p:nvSpPr>
        <p:spPr bwMode="auto">
          <a:xfrm>
            <a:off x="1483995" y="3580130"/>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defRPr/>
            </a:pPr>
            <a:r>
              <a:rPr lang="zh-CN" altLang="en-US" sz="1325" kern="0" dirty="0">
                <a:solidFill>
                  <a:schemeClr val="bg1">
                    <a:lumMod val="50000"/>
                  </a:schemeClr>
                </a:solidFill>
                <a:cs typeface="+mn-ea"/>
                <a:sym typeface="+mn-lt"/>
              </a:rPr>
              <a:t>课后反馈</a:t>
            </a:r>
            <a:endParaRPr lang="zh-CN" altLang="en-US" sz="1325" kern="0" dirty="0">
              <a:solidFill>
                <a:schemeClr val="bg1">
                  <a:lumMod val="50000"/>
                </a:schemeClr>
              </a:solidFill>
              <a:cs typeface="+mn-ea"/>
              <a:sym typeface="+mn-lt"/>
            </a:endParaRPr>
          </a:p>
        </p:txBody>
      </p:sp>
      <p:sp>
        <p:nvSpPr>
          <p:cNvPr id="33" name="Freeform 5">
            <a:hlinkClick r:id="rId4" action="ppaction://hlinksldjump"/>
          </p:cNvPr>
          <p:cNvSpPr/>
          <p:nvPr/>
        </p:nvSpPr>
        <p:spPr bwMode="auto">
          <a:xfrm>
            <a:off x="1499235" y="4149725"/>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defRPr/>
            </a:pPr>
            <a:r>
              <a:rPr lang="zh-CN" altLang="en-US" sz="1325" kern="0" dirty="0">
                <a:solidFill>
                  <a:schemeClr val="bg1">
                    <a:lumMod val="50000"/>
                  </a:schemeClr>
                </a:solidFill>
                <a:cs typeface="+mn-ea"/>
                <a:sym typeface="+mn-lt"/>
              </a:rPr>
              <a:t>掌握情况</a:t>
            </a:r>
            <a:endParaRPr lang="zh-CN" altLang="en-US" sz="1325" kern="0" dirty="0">
              <a:solidFill>
                <a:schemeClr val="bg1">
                  <a:lumMod val="50000"/>
                </a:schemeClr>
              </a:solidFill>
              <a:cs typeface="+mn-ea"/>
              <a:sym typeface="+mn-lt"/>
            </a:endParaRPr>
          </a:p>
        </p:txBody>
      </p:sp>
      <p:sp>
        <p:nvSpPr>
          <p:cNvPr id="42" name="Freeform 5">
            <a:hlinkClick r:id="rId4" action="ppaction://hlinksldjump"/>
          </p:cNvPr>
          <p:cNvSpPr/>
          <p:nvPr/>
        </p:nvSpPr>
        <p:spPr bwMode="auto">
          <a:xfrm>
            <a:off x="1499235" y="4629785"/>
            <a:ext cx="1296035" cy="278130"/>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noFill/>
          <a:ln w="10" cap="flat">
            <a:solidFill>
              <a:schemeClr val="accent2"/>
            </a:solidFill>
            <a:prstDash val="solid"/>
            <a:miter lim="800000"/>
          </a:ln>
        </p:spPr>
        <p:txBody>
          <a:bodyPr vert="horz" wrap="square" lIns="67189" tIns="33594" rIns="67189" bIns="33594" numCol="1" anchor="t" anchorCtr="0" compatLnSpc="1"/>
          <a:p>
            <a:pPr algn="ctr" defTabSz="671830">
              <a:defRPr/>
            </a:pPr>
            <a:r>
              <a:rPr lang="zh-CN" altLang="en-US" sz="1325" kern="0" dirty="0">
                <a:solidFill>
                  <a:schemeClr val="bg1">
                    <a:lumMod val="50000"/>
                  </a:schemeClr>
                </a:solidFill>
                <a:cs typeface="+mn-ea"/>
                <a:sym typeface="+mn-lt"/>
              </a:rPr>
              <a:t>查看评论</a:t>
            </a:r>
            <a:endParaRPr lang="zh-CN" altLang="en-US" sz="1325" kern="0" dirty="0">
              <a:solidFill>
                <a:schemeClr val="bg1">
                  <a:lumMod val="50000"/>
                </a:schemeClr>
              </a:solidFill>
              <a:cs typeface="+mn-ea"/>
              <a:sym typeface="+mn-lt"/>
            </a:endParaRPr>
          </a:p>
        </p:txBody>
      </p:sp>
      <p:grpSp>
        <p:nvGrpSpPr>
          <p:cNvPr id="56" name="组合 55"/>
          <p:cNvGrpSpPr/>
          <p:nvPr/>
        </p:nvGrpSpPr>
        <p:grpSpPr>
          <a:xfrm>
            <a:off x="3598339" y="1446537"/>
            <a:ext cx="1305525" cy="512080"/>
            <a:chOff x="1800275" y="1490663"/>
            <a:chExt cx="3257505" cy="696912"/>
          </a:xfrm>
          <a:noFill/>
        </p:grpSpPr>
        <p:sp>
          <p:nvSpPr>
            <p:cNvPr id="57" name="Freeform 5">
              <a:hlinkClick r:id="rId2" action="ppaction://hlinksldjump"/>
            </p:cNvPr>
            <p:cNvSpPr/>
            <p:nvPr/>
          </p:nvSpPr>
          <p:spPr bwMode="auto">
            <a:xfrm>
              <a:off x="1800275" y="1490663"/>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dirty="0">
                <a:solidFill>
                  <a:schemeClr val="bg1">
                    <a:lumMod val="50000"/>
                  </a:schemeClr>
                </a:solidFill>
                <a:cs typeface="+mn-ea"/>
                <a:sym typeface="+mn-lt"/>
              </a:endParaRPr>
            </a:p>
          </p:txBody>
        </p:sp>
        <p:sp>
          <p:nvSpPr>
            <p:cNvPr id="58" name="TextBox 32">
              <a:hlinkClick r:id="rId2" action="ppaction://hlinksldjump"/>
            </p:cNvPr>
            <p:cNvSpPr txBox="1"/>
            <p:nvPr/>
          </p:nvSpPr>
          <p:spPr>
            <a:xfrm>
              <a:off x="1835919" y="1657036"/>
              <a:ext cx="3221861" cy="417408"/>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algn="ctr" defTabSz="671830">
                <a:defRPr/>
              </a:pPr>
              <a:r>
                <a:rPr lang="zh-CN" altLang="en-US" sz="1400" kern="0" dirty="0">
                  <a:solidFill>
                    <a:schemeClr val="bg1">
                      <a:lumMod val="50000"/>
                    </a:schemeClr>
                  </a:solidFill>
                  <a:latin typeface="+mn-lt"/>
                  <a:cs typeface="+mn-ea"/>
                  <a:sym typeface="+mn-lt"/>
                </a:rPr>
                <a:t>教师使用栏</a:t>
              </a:r>
              <a:endParaRPr lang="zh-CN" altLang="en-US" sz="1400" kern="0" dirty="0">
                <a:solidFill>
                  <a:schemeClr val="bg1">
                    <a:lumMod val="50000"/>
                  </a:schemeClr>
                </a:solidFill>
                <a:latin typeface="+mn-lt"/>
                <a:cs typeface="+mn-ea"/>
                <a:sym typeface="+mn-lt"/>
              </a:endParaRPr>
            </a:p>
          </p:txBody>
        </p:sp>
      </p:grpSp>
      <p:grpSp>
        <p:nvGrpSpPr>
          <p:cNvPr id="59" name="组合 58"/>
          <p:cNvGrpSpPr/>
          <p:nvPr/>
        </p:nvGrpSpPr>
        <p:grpSpPr>
          <a:xfrm>
            <a:off x="3635804" y="2911482"/>
            <a:ext cx="1305525" cy="512080"/>
            <a:chOff x="1800275" y="1490663"/>
            <a:chExt cx="3257505" cy="696912"/>
          </a:xfrm>
          <a:noFill/>
        </p:grpSpPr>
        <p:sp>
          <p:nvSpPr>
            <p:cNvPr id="60" name="Freeform 5">
              <a:hlinkClick r:id="rId13" action="ppaction://hlinksldjump"/>
            </p:cNvPr>
            <p:cNvSpPr/>
            <p:nvPr/>
          </p:nvSpPr>
          <p:spPr bwMode="auto">
            <a:xfrm>
              <a:off x="1800275" y="1490663"/>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dirty="0">
                <a:solidFill>
                  <a:schemeClr val="bg1">
                    <a:lumMod val="50000"/>
                  </a:schemeClr>
                </a:solidFill>
                <a:cs typeface="+mn-ea"/>
                <a:sym typeface="+mn-lt"/>
              </a:endParaRPr>
            </a:p>
          </p:txBody>
        </p:sp>
        <p:sp>
          <p:nvSpPr>
            <p:cNvPr id="61" name="TextBox 32">
              <a:hlinkClick r:id="rId13" action="ppaction://hlinksldjump"/>
            </p:cNvPr>
            <p:cNvSpPr txBox="1"/>
            <p:nvPr/>
          </p:nvSpPr>
          <p:spPr>
            <a:xfrm>
              <a:off x="1835919" y="1657036"/>
              <a:ext cx="3221861" cy="417408"/>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algn="ctr" defTabSz="671830">
                <a:defRPr/>
              </a:pPr>
              <a:r>
                <a:rPr lang="zh-CN" altLang="en-US" sz="1400" kern="0" dirty="0">
                  <a:solidFill>
                    <a:schemeClr val="bg1">
                      <a:lumMod val="50000"/>
                    </a:schemeClr>
                  </a:solidFill>
                  <a:latin typeface="+mn-lt"/>
                  <a:cs typeface="+mn-ea"/>
                  <a:sym typeface="+mn-lt"/>
                </a:rPr>
                <a:t>学生使用栏</a:t>
              </a:r>
              <a:endParaRPr lang="zh-CN" altLang="en-US" sz="1400" kern="0" dirty="0">
                <a:solidFill>
                  <a:schemeClr val="bg1">
                    <a:lumMod val="50000"/>
                  </a:schemeClr>
                </a:solidFill>
                <a:latin typeface="+mn-lt"/>
                <a:cs typeface="+mn-ea"/>
                <a:sym typeface="+mn-lt"/>
              </a:endParaRPr>
            </a:p>
          </p:txBody>
        </p:sp>
      </p:grpSp>
      <p:sp>
        <p:nvSpPr>
          <p:cNvPr id="62" name="Freeform 11"/>
          <p:cNvSpPr/>
          <p:nvPr/>
        </p:nvSpPr>
        <p:spPr bwMode="auto">
          <a:xfrm rot="180000">
            <a:off x="5007610" y="1590040"/>
            <a:ext cx="577850" cy="2910840"/>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959AA2"/>
          </a:solidFill>
          <a:ln>
            <a:noFill/>
          </a:ln>
        </p:spPr>
        <p:txBody>
          <a:bodyPr vert="horz" wrap="square" lIns="67189" tIns="33594" rIns="67189" bIns="33594" numCol="1" anchor="t" anchorCtr="0" compatLnSpc="1"/>
          <a:p>
            <a:pPr defTabSz="671830">
              <a:defRPr/>
            </a:pPr>
            <a:endParaRPr lang="zh-CN" altLang="en-US" sz="1325" kern="0">
              <a:solidFill>
                <a:sysClr val="windowText" lastClr="000000"/>
              </a:solidFill>
              <a:cs typeface="+mn-ea"/>
              <a:sym typeface="+mn-lt"/>
            </a:endParaRPr>
          </a:p>
        </p:txBody>
      </p:sp>
      <p:sp>
        <p:nvSpPr>
          <p:cNvPr id="34" name="出自【趣你的PPT】(微信:qunideppt)：最优质的PPT资源库"/>
          <p:cNvSpPr/>
          <p:nvPr/>
        </p:nvSpPr>
        <p:spPr>
          <a:xfrm>
            <a:off x="6753225" y="81915"/>
            <a:ext cx="624840" cy="624840"/>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35" name="出自【趣你的PPT】(微信:qunideppt)：最优质的PPT资源库"/>
          <p:cNvSpPr>
            <a:spLocks noEditPoints="1"/>
          </p:cNvSpPr>
          <p:nvPr/>
        </p:nvSpPr>
        <p:spPr bwMode="auto">
          <a:xfrm>
            <a:off x="6851650" y="233680"/>
            <a:ext cx="428625" cy="321945"/>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400" fill="hold"/>
                                        <p:tgtEl>
                                          <p:spTgt spid="25"/>
                                        </p:tgtEl>
                                        <p:attrNameLst>
                                          <p:attrName>ppt_x</p:attrName>
                                        </p:attrNameLst>
                                      </p:cBhvr>
                                      <p:tavLst>
                                        <p:tav tm="0">
                                          <p:val>
                                            <p:strVal val="0-#ppt_w/2"/>
                                          </p:val>
                                        </p:tav>
                                        <p:tav tm="100000">
                                          <p:val>
                                            <p:strVal val="#ppt_x"/>
                                          </p:val>
                                        </p:tav>
                                      </p:tavLst>
                                    </p:anim>
                                    <p:anim calcmode="lin" valueType="num">
                                      <p:cBhvr additive="base">
                                        <p:cTn id="15" dur="4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400" fill="hold"/>
                                        <p:tgtEl>
                                          <p:spTgt spid="24"/>
                                        </p:tgtEl>
                                        <p:attrNameLst>
                                          <p:attrName>ppt_x</p:attrName>
                                        </p:attrNameLst>
                                      </p:cBhvr>
                                      <p:tavLst>
                                        <p:tav tm="0">
                                          <p:val>
                                            <p:strVal val="0-#ppt_w/2"/>
                                          </p:val>
                                        </p:tav>
                                        <p:tav tm="100000">
                                          <p:val>
                                            <p:strVal val="#ppt_x"/>
                                          </p:val>
                                        </p:tav>
                                      </p:tavLst>
                                    </p:anim>
                                    <p:anim calcmode="lin" valueType="num">
                                      <p:cBhvr additive="base">
                                        <p:cTn id="20" dur="400" fill="hold"/>
                                        <p:tgtEl>
                                          <p:spTgt spid="24"/>
                                        </p:tgtEl>
                                        <p:attrNameLst>
                                          <p:attrName>ppt_y</p:attrName>
                                        </p:attrNameLst>
                                      </p:cBhvr>
                                      <p:tavLst>
                                        <p:tav tm="0">
                                          <p:val>
                                            <p:strVal val="#ppt_y"/>
                                          </p:val>
                                        </p:tav>
                                        <p:tav tm="100000">
                                          <p:val>
                                            <p:strVal val="#ppt_y"/>
                                          </p:val>
                                        </p:tav>
                                      </p:tavLst>
                                    </p:anim>
                                  </p:childTnLst>
                                </p:cTn>
                              </p:par>
                              <p:par>
                                <p:cTn id="21" presetID="14" presetClass="entr" presetSubtype="1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horizontal)">
                                      <p:cBhvr>
                                        <p:cTn id="23" dur="400"/>
                                        <p:tgtEl>
                                          <p:spTgt spid="27"/>
                                        </p:tgtEl>
                                      </p:cBhvr>
                                    </p:animEffect>
                                  </p:childTnLst>
                                </p:cTn>
                              </p:par>
                            </p:childTnLst>
                          </p:cTn>
                        </p:par>
                        <p:par>
                          <p:cTn id="24" fill="hold">
                            <p:stCondLst>
                              <p:cond delay="1060"/>
                            </p:stCondLst>
                            <p:childTnLst>
                              <p:par>
                                <p:cTn id="25" presetID="2" presetClass="entr" presetSubtype="12"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2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3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par>
                          <p:cTn id="37" fill="hold">
                            <p:stCondLst>
                              <p:cond delay="1560"/>
                            </p:stCondLst>
                            <p:childTnLst>
                              <p:par>
                                <p:cTn id="38" presetID="16" presetClass="entr" presetSubtype="2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inHorizontal)">
                                      <p:cBhvr>
                                        <p:cTn id="40" dur="500"/>
                                        <p:tgtEl>
                                          <p:spTgt spid="32"/>
                                        </p:tgtEl>
                                      </p:cBhvr>
                                    </p:animEffect>
                                  </p:childTnLst>
                                </p:cTn>
                              </p:par>
                            </p:childTnLst>
                          </p:cTn>
                        </p:par>
                        <p:par>
                          <p:cTn id="41" fill="hold">
                            <p:stCondLst>
                              <p:cond delay="2060"/>
                            </p:stCondLst>
                            <p:childTnLst>
                              <p:par>
                                <p:cTn id="42" presetID="2" presetClass="entr" presetSubtype="12"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additive="base">
                                        <p:cTn id="44" dur="500" fill="hold"/>
                                        <p:tgtEl>
                                          <p:spTgt spid="56"/>
                                        </p:tgtEl>
                                        <p:attrNameLst>
                                          <p:attrName>ppt_x</p:attrName>
                                        </p:attrNameLst>
                                      </p:cBhvr>
                                      <p:tavLst>
                                        <p:tav tm="0">
                                          <p:val>
                                            <p:strVal val="0-#ppt_w/2"/>
                                          </p:val>
                                        </p:tav>
                                        <p:tav tm="100000">
                                          <p:val>
                                            <p:strVal val="#ppt_x"/>
                                          </p:val>
                                        </p:tav>
                                      </p:tavLst>
                                    </p:anim>
                                    <p:anim calcmode="lin" valueType="num">
                                      <p:cBhvr additive="base">
                                        <p:cTn id="45" dur="500" fill="hold"/>
                                        <p:tgtEl>
                                          <p:spTgt spid="56"/>
                                        </p:tgtEl>
                                        <p:attrNameLst>
                                          <p:attrName>ppt_y</p:attrName>
                                        </p:attrNameLst>
                                      </p:cBhvr>
                                      <p:tavLst>
                                        <p:tav tm="0">
                                          <p:val>
                                            <p:strVal val="1+#ppt_h/2"/>
                                          </p:val>
                                        </p:tav>
                                        <p:tav tm="100000">
                                          <p:val>
                                            <p:strVal val="#ppt_y"/>
                                          </p:val>
                                        </p:tav>
                                      </p:tavLst>
                                    </p:anim>
                                  </p:childTnLst>
                                </p:cTn>
                              </p:par>
                            </p:childTnLst>
                          </p:cTn>
                        </p:par>
                        <p:par>
                          <p:cTn id="46" fill="hold">
                            <p:stCondLst>
                              <p:cond delay="2560"/>
                            </p:stCondLst>
                            <p:childTnLst>
                              <p:par>
                                <p:cTn id="47" presetID="2" presetClass="entr" presetSubtype="12"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fill="hold"/>
                                        <p:tgtEl>
                                          <p:spTgt spid="59"/>
                                        </p:tgtEl>
                                        <p:attrNameLst>
                                          <p:attrName>ppt_x</p:attrName>
                                        </p:attrNameLst>
                                      </p:cBhvr>
                                      <p:tavLst>
                                        <p:tav tm="0">
                                          <p:val>
                                            <p:strVal val="0-#ppt_w/2"/>
                                          </p:val>
                                        </p:tav>
                                        <p:tav tm="100000">
                                          <p:val>
                                            <p:strVal val="#ppt_x"/>
                                          </p:val>
                                        </p:tav>
                                      </p:tavLst>
                                    </p:anim>
                                    <p:anim calcmode="lin" valueType="num">
                                      <p:cBhvr additive="base">
                                        <p:cTn id="50" dur="500" fill="hold"/>
                                        <p:tgtEl>
                                          <p:spTgt spid="59"/>
                                        </p:tgtEl>
                                        <p:attrNameLst>
                                          <p:attrName>ppt_y</p:attrName>
                                        </p:attrNameLst>
                                      </p:cBhvr>
                                      <p:tavLst>
                                        <p:tav tm="0">
                                          <p:val>
                                            <p:strVal val="1+#ppt_h/2"/>
                                          </p:val>
                                        </p:tav>
                                        <p:tav tm="100000">
                                          <p:val>
                                            <p:strVal val="#ppt_y"/>
                                          </p:val>
                                        </p:tav>
                                      </p:tavLst>
                                    </p:anim>
                                  </p:childTnLst>
                                </p:cTn>
                              </p:par>
                            </p:childTnLst>
                          </p:cTn>
                        </p:par>
                        <p:par>
                          <p:cTn id="51" fill="hold">
                            <p:stCondLst>
                              <p:cond delay="3060"/>
                            </p:stCondLst>
                            <p:childTnLst>
                              <p:par>
                                <p:cTn id="52" presetID="2" presetClass="entr" presetSubtype="12"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500" fill="hold"/>
                                        <p:tgtEl>
                                          <p:spTgt spid="39"/>
                                        </p:tgtEl>
                                        <p:attrNameLst>
                                          <p:attrName>ppt_x</p:attrName>
                                        </p:attrNameLst>
                                      </p:cBhvr>
                                      <p:tavLst>
                                        <p:tav tm="0">
                                          <p:val>
                                            <p:strVal val="0-#ppt_w/2"/>
                                          </p:val>
                                        </p:tav>
                                        <p:tav tm="100000">
                                          <p:val>
                                            <p:strVal val="#ppt_x"/>
                                          </p:val>
                                        </p:tav>
                                      </p:tavLst>
                                    </p:anim>
                                    <p:anim calcmode="lin" valueType="num">
                                      <p:cBhvr additive="base">
                                        <p:cTn id="55" dur="500" fill="hold"/>
                                        <p:tgtEl>
                                          <p:spTgt spid="39"/>
                                        </p:tgtEl>
                                        <p:attrNameLst>
                                          <p:attrName>ppt_y</p:attrName>
                                        </p:attrNameLst>
                                      </p:cBhvr>
                                      <p:tavLst>
                                        <p:tav tm="0">
                                          <p:val>
                                            <p:strVal val="1+#ppt_h/2"/>
                                          </p:val>
                                        </p:tav>
                                        <p:tav tm="100000">
                                          <p:val>
                                            <p:strVal val="#ppt_y"/>
                                          </p:val>
                                        </p:tav>
                                      </p:tavLst>
                                    </p:anim>
                                  </p:childTnLst>
                                </p:cTn>
                              </p:par>
                            </p:childTnLst>
                          </p:cTn>
                        </p:par>
                        <p:par>
                          <p:cTn id="56" fill="hold">
                            <p:stCondLst>
                              <p:cond delay="3560"/>
                            </p:stCondLst>
                            <p:childTnLst>
                              <p:par>
                                <p:cTn id="57" presetID="16" presetClass="entr" presetSubtype="26" fill="hold" grpId="0"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barn(inHorizontal)">
                                      <p:cBhvr>
                                        <p:cTn id="59" dur="500"/>
                                        <p:tgtEl>
                                          <p:spTgt spid="62"/>
                                        </p:tgtEl>
                                      </p:cBhvr>
                                    </p:animEffect>
                                  </p:childTnLst>
                                </p:cTn>
                              </p:par>
                            </p:childTnLst>
                          </p:cTn>
                        </p:par>
                        <p:par>
                          <p:cTn id="60" fill="hold">
                            <p:stCondLst>
                              <p:cond delay="4060"/>
                            </p:stCondLst>
                            <p:childTnLst>
                              <p:par>
                                <p:cTn id="61" presetID="16" presetClass="entr" presetSubtype="26"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barn(inHorizontal)">
                                      <p:cBhvr>
                                        <p:cTn id="63" dur="500"/>
                                        <p:tgtEl>
                                          <p:spTgt spid="6"/>
                                        </p:tgtEl>
                                      </p:cBhvr>
                                    </p:animEffect>
                                  </p:childTnLst>
                                </p:cTn>
                              </p:par>
                            </p:childTnLst>
                          </p:cTn>
                        </p:par>
                        <p:par>
                          <p:cTn id="64" fill="hold">
                            <p:stCondLst>
                              <p:cond delay="4560"/>
                            </p:stCondLst>
                            <p:childTnLst>
                              <p:par>
                                <p:cTn id="65" presetID="16" presetClass="entr" presetSubtype="26" fill="hold" grpId="0"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barn(inHorizontal)">
                                      <p:cBhvr>
                                        <p:cTn id="67" dur="500"/>
                                        <p:tgtEl>
                                          <p:spTgt spid="7"/>
                                        </p:tgtEl>
                                      </p:cBhvr>
                                    </p:animEffect>
                                  </p:childTnLst>
                                </p:cTn>
                              </p:par>
                            </p:childTnLst>
                          </p:cTn>
                        </p:par>
                        <p:par>
                          <p:cTn id="68" fill="hold">
                            <p:stCondLst>
                              <p:cond delay="5060"/>
                            </p:stCondLst>
                            <p:childTnLst>
                              <p:par>
                                <p:cTn id="69" presetID="16" presetClass="entr" presetSubtype="26"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barn(inHorizontal)">
                                      <p:cBhvr>
                                        <p:cTn id="71" dur="500"/>
                                        <p:tgtEl>
                                          <p:spTgt spid="8"/>
                                        </p:tgtEl>
                                      </p:cBhvr>
                                    </p:animEffect>
                                  </p:childTnLst>
                                </p:cTn>
                              </p:par>
                            </p:childTnLst>
                          </p:cTn>
                        </p:par>
                        <p:par>
                          <p:cTn id="72" fill="hold">
                            <p:stCondLst>
                              <p:cond delay="5560"/>
                            </p:stCondLst>
                            <p:childTnLst>
                              <p:par>
                                <p:cTn id="73" presetID="2" presetClass="entr" presetSubtype="4"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additive="base">
                                        <p:cTn id="75" dur="500" fill="hold"/>
                                        <p:tgtEl>
                                          <p:spTgt spid="15"/>
                                        </p:tgtEl>
                                        <p:attrNameLst>
                                          <p:attrName>ppt_x</p:attrName>
                                        </p:attrNameLst>
                                      </p:cBhvr>
                                      <p:tavLst>
                                        <p:tav tm="0">
                                          <p:val>
                                            <p:strVal val="#ppt_x"/>
                                          </p:val>
                                        </p:tav>
                                        <p:tav tm="100000">
                                          <p:val>
                                            <p:strVal val="#ppt_x"/>
                                          </p:val>
                                        </p:tav>
                                      </p:tavLst>
                                    </p:anim>
                                    <p:anim calcmode="lin" valueType="num">
                                      <p:cBhvr additive="base">
                                        <p:cTn id="76" dur="500" fill="hold"/>
                                        <p:tgtEl>
                                          <p:spTgt spid="15"/>
                                        </p:tgtEl>
                                        <p:attrNameLst>
                                          <p:attrName>ppt_y</p:attrName>
                                        </p:attrNameLst>
                                      </p:cBhvr>
                                      <p:tavLst>
                                        <p:tav tm="0">
                                          <p:val>
                                            <p:strVal val="1+#ppt_h/2"/>
                                          </p:val>
                                        </p:tav>
                                        <p:tav tm="100000">
                                          <p:val>
                                            <p:strVal val="#ppt_y"/>
                                          </p:val>
                                        </p:tav>
                                      </p:tavLst>
                                    </p:anim>
                                  </p:childTnLst>
                                </p:cTn>
                              </p:par>
                            </p:childTnLst>
                          </p:cTn>
                        </p:par>
                        <p:par>
                          <p:cTn id="77" fill="hold">
                            <p:stCondLst>
                              <p:cond delay="6060"/>
                            </p:stCondLst>
                            <p:childTnLst>
                              <p:par>
                                <p:cTn id="78" presetID="2" presetClass="entr" presetSubtype="4"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childTnLst>
                          </p:cTn>
                        </p:par>
                        <p:par>
                          <p:cTn id="82" fill="hold">
                            <p:stCondLst>
                              <p:cond delay="6560"/>
                            </p:stCondLst>
                            <p:childTnLst>
                              <p:par>
                                <p:cTn id="83" presetID="2" presetClass="entr" presetSubtype="4"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par>
                          <p:cTn id="87" fill="hold">
                            <p:stCondLst>
                              <p:cond delay="7060"/>
                            </p:stCondLst>
                            <p:childTnLst>
                              <p:par>
                                <p:cTn id="88" presetID="2" presetClass="entr" presetSubtype="4"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ppt_x"/>
                                          </p:val>
                                        </p:tav>
                                        <p:tav tm="100000">
                                          <p:val>
                                            <p:strVal val="#ppt_x"/>
                                          </p:val>
                                        </p:tav>
                                      </p:tavLst>
                                    </p:anim>
                                    <p:anim calcmode="lin" valueType="num">
                                      <p:cBhvr additive="base">
                                        <p:cTn id="91" dur="500" fill="hold"/>
                                        <p:tgtEl>
                                          <p:spTgt spid="18"/>
                                        </p:tgtEl>
                                        <p:attrNameLst>
                                          <p:attrName>ppt_y</p:attrName>
                                        </p:attrNameLst>
                                      </p:cBhvr>
                                      <p:tavLst>
                                        <p:tav tm="0">
                                          <p:val>
                                            <p:strVal val="1+#ppt_h/2"/>
                                          </p:val>
                                        </p:tav>
                                        <p:tav tm="100000">
                                          <p:val>
                                            <p:strVal val="#ppt_y"/>
                                          </p:val>
                                        </p:tav>
                                      </p:tavLst>
                                    </p:anim>
                                  </p:childTnLst>
                                </p:cTn>
                              </p:par>
                            </p:childTnLst>
                          </p:cTn>
                        </p:par>
                        <p:par>
                          <p:cTn id="92" fill="hold">
                            <p:stCondLst>
                              <p:cond delay="7560"/>
                            </p:stCondLst>
                            <p:childTnLst>
                              <p:par>
                                <p:cTn id="93" presetID="2" presetClass="entr" presetSubtype="4" fill="hold" grpId="0" nodeType="after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500" fill="hold"/>
                                        <p:tgtEl>
                                          <p:spTgt spid="19"/>
                                        </p:tgtEl>
                                        <p:attrNameLst>
                                          <p:attrName>ppt_x</p:attrName>
                                        </p:attrNameLst>
                                      </p:cBhvr>
                                      <p:tavLst>
                                        <p:tav tm="0">
                                          <p:val>
                                            <p:strVal val="#ppt_x"/>
                                          </p:val>
                                        </p:tav>
                                        <p:tav tm="100000">
                                          <p:val>
                                            <p:strVal val="#ppt_x"/>
                                          </p:val>
                                        </p:tav>
                                      </p:tavLst>
                                    </p:anim>
                                    <p:anim calcmode="lin" valueType="num">
                                      <p:cBhvr additive="base">
                                        <p:cTn id="96" dur="500" fill="hold"/>
                                        <p:tgtEl>
                                          <p:spTgt spid="19"/>
                                        </p:tgtEl>
                                        <p:attrNameLst>
                                          <p:attrName>ppt_y</p:attrName>
                                        </p:attrNameLst>
                                      </p:cBhvr>
                                      <p:tavLst>
                                        <p:tav tm="0">
                                          <p:val>
                                            <p:strVal val="1+#ppt_h/2"/>
                                          </p:val>
                                        </p:tav>
                                        <p:tav tm="100000">
                                          <p:val>
                                            <p:strVal val="#ppt_y"/>
                                          </p:val>
                                        </p:tav>
                                      </p:tavLst>
                                    </p:anim>
                                  </p:childTnLst>
                                </p:cTn>
                              </p:par>
                            </p:childTnLst>
                          </p:cTn>
                        </p:par>
                        <p:par>
                          <p:cTn id="97" fill="hold">
                            <p:stCondLst>
                              <p:cond delay="8060"/>
                            </p:stCondLst>
                            <p:childTnLst>
                              <p:par>
                                <p:cTn id="98" presetID="2" presetClass="entr" presetSubtype="4"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 calcmode="lin" valueType="num">
                                      <p:cBhvr additive="base">
                                        <p:cTn id="100" dur="500" fill="hold"/>
                                        <p:tgtEl>
                                          <p:spTgt spid="20"/>
                                        </p:tgtEl>
                                        <p:attrNameLst>
                                          <p:attrName>ppt_x</p:attrName>
                                        </p:attrNameLst>
                                      </p:cBhvr>
                                      <p:tavLst>
                                        <p:tav tm="0">
                                          <p:val>
                                            <p:strVal val="#ppt_x"/>
                                          </p:val>
                                        </p:tav>
                                        <p:tav tm="100000">
                                          <p:val>
                                            <p:strVal val="#ppt_x"/>
                                          </p:val>
                                        </p:tav>
                                      </p:tavLst>
                                    </p:anim>
                                    <p:anim calcmode="lin" valueType="num">
                                      <p:cBhvr additive="base">
                                        <p:cTn id="101" dur="500" fill="hold"/>
                                        <p:tgtEl>
                                          <p:spTgt spid="20"/>
                                        </p:tgtEl>
                                        <p:attrNameLst>
                                          <p:attrName>ppt_y</p:attrName>
                                        </p:attrNameLst>
                                      </p:cBhvr>
                                      <p:tavLst>
                                        <p:tav tm="0">
                                          <p:val>
                                            <p:strVal val="1+#ppt_h/2"/>
                                          </p:val>
                                        </p:tav>
                                        <p:tav tm="100000">
                                          <p:val>
                                            <p:strVal val="#ppt_y"/>
                                          </p:val>
                                        </p:tav>
                                      </p:tavLst>
                                    </p:anim>
                                  </p:childTnLst>
                                </p:cTn>
                              </p:par>
                            </p:childTnLst>
                          </p:cTn>
                        </p:par>
                        <p:par>
                          <p:cTn id="102" fill="hold">
                            <p:stCondLst>
                              <p:cond delay="8560"/>
                            </p:stCondLst>
                            <p:childTnLst>
                              <p:par>
                                <p:cTn id="103" presetID="2" presetClass="entr" presetSubtype="4" fill="hold" grpId="0" nodeType="afterEffect">
                                  <p:stCondLst>
                                    <p:cond delay="0"/>
                                  </p:stCondLst>
                                  <p:childTnLst>
                                    <p:set>
                                      <p:cBhvr>
                                        <p:cTn id="104" dur="1" fill="hold">
                                          <p:stCondLst>
                                            <p:cond delay="0"/>
                                          </p:stCondLst>
                                        </p:cTn>
                                        <p:tgtEl>
                                          <p:spTgt spid="21"/>
                                        </p:tgtEl>
                                        <p:attrNameLst>
                                          <p:attrName>style.visibility</p:attrName>
                                        </p:attrNameLst>
                                      </p:cBhvr>
                                      <p:to>
                                        <p:strVal val="visible"/>
                                      </p:to>
                                    </p:set>
                                    <p:anim calcmode="lin" valueType="num">
                                      <p:cBhvr additive="base">
                                        <p:cTn id="105" dur="500" fill="hold"/>
                                        <p:tgtEl>
                                          <p:spTgt spid="21"/>
                                        </p:tgtEl>
                                        <p:attrNameLst>
                                          <p:attrName>ppt_x</p:attrName>
                                        </p:attrNameLst>
                                      </p:cBhvr>
                                      <p:tavLst>
                                        <p:tav tm="0">
                                          <p:val>
                                            <p:strVal val="#ppt_x"/>
                                          </p:val>
                                        </p:tav>
                                        <p:tav tm="100000">
                                          <p:val>
                                            <p:strVal val="#ppt_x"/>
                                          </p:val>
                                        </p:tav>
                                      </p:tavLst>
                                    </p:anim>
                                    <p:anim calcmode="lin" valueType="num">
                                      <p:cBhvr additive="base">
                                        <p:cTn id="106" dur="500" fill="hold"/>
                                        <p:tgtEl>
                                          <p:spTgt spid="21"/>
                                        </p:tgtEl>
                                        <p:attrNameLst>
                                          <p:attrName>ppt_y</p:attrName>
                                        </p:attrNameLst>
                                      </p:cBhvr>
                                      <p:tavLst>
                                        <p:tav tm="0">
                                          <p:val>
                                            <p:strVal val="1+#ppt_h/2"/>
                                          </p:val>
                                        </p:tav>
                                        <p:tav tm="100000">
                                          <p:val>
                                            <p:strVal val="#ppt_y"/>
                                          </p:val>
                                        </p:tav>
                                      </p:tavLst>
                                    </p:anim>
                                  </p:childTnLst>
                                </p:cTn>
                              </p:par>
                            </p:childTnLst>
                          </p:cTn>
                        </p:par>
                        <p:par>
                          <p:cTn id="107" fill="hold">
                            <p:stCondLst>
                              <p:cond delay="9060"/>
                            </p:stCondLst>
                            <p:childTnLst>
                              <p:par>
                                <p:cTn id="108" presetID="2" presetClass="entr" presetSubtype="4" fill="hold" grpId="0" nodeType="after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1+#ppt_h/2"/>
                                          </p:val>
                                        </p:tav>
                                        <p:tav tm="100000">
                                          <p:val>
                                            <p:strVal val="#ppt_y"/>
                                          </p:val>
                                        </p:tav>
                                      </p:tavLst>
                                    </p:anim>
                                  </p:childTnLst>
                                </p:cTn>
                              </p:par>
                            </p:childTnLst>
                          </p:cTn>
                        </p:par>
                        <p:par>
                          <p:cTn id="112" fill="hold">
                            <p:stCondLst>
                              <p:cond delay="9560"/>
                            </p:stCondLst>
                            <p:childTnLst>
                              <p:par>
                                <p:cTn id="113" presetID="2" presetClass="entr" presetSubtype="4" fill="hold" grpId="0" nodeType="after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additive="base">
                                        <p:cTn id="115" dur="500" fill="hold"/>
                                        <p:tgtEl>
                                          <p:spTgt spid="33"/>
                                        </p:tgtEl>
                                        <p:attrNameLst>
                                          <p:attrName>ppt_x</p:attrName>
                                        </p:attrNameLst>
                                      </p:cBhvr>
                                      <p:tavLst>
                                        <p:tav tm="0">
                                          <p:val>
                                            <p:strVal val="#ppt_x"/>
                                          </p:val>
                                        </p:tav>
                                        <p:tav tm="100000">
                                          <p:val>
                                            <p:strVal val="#ppt_x"/>
                                          </p:val>
                                        </p:tav>
                                      </p:tavLst>
                                    </p:anim>
                                    <p:anim calcmode="lin" valueType="num">
                                      <p:cBhvr additive="base">
                                        <p:cTn id="116" dur="500" fill="hold"/>
                                        <p:tgtEl>
                                          <p:spTgt spid="33"/>
                                        </p:tgtEl>
                                        <p:attrNameLst>
                                          <p:attrName>ppt_y</p:attrName>
                                        </p:attrNameLst>
                                      </p:cBhvr>
                                      <p:tavLst>
                                        <p:tav tm="0">
                                          <p:val>
                                            <p:strVal val="1+#ppt_h/2"/>
                                          </p:val>
                                        </p:tav>
                                        <p:tav tm="100000">
                                          <p:val>
                                            <p:strVal val="#ppt_y"/>
                                          </p:val>
                                        </p:tav>
                                      </p:tavLst>
                                    </p:anim>
                                  </p:childTnLst>
                                </p:cTn>
                              </p:par>
                            </p:childTnLst>
                          </p:cTn>
                        </p:par>
                        <p:par>
                          <p:cTn id="117" fill="hold">
                            <p:stCondLst>
                              <p:cond delay="10060"/>
                            </p:stCondLst>
                            <p:childTnLst>
                              <p:par>
                                <p:cTn id="118" presetID="2" presetClass="entr" presetSubtype="4"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additive="base">
                                        <p:cTn id="120" dur="500" fill="hold"/>
                                        <p:tgtEl>
                                          <p:spTgt spid="42"/>
                                        </p:tgtEl>
                                        <p:attrNameLst>
                                          <p:attrName>ppt_x</p:attrName>
                                        </p:attrNameLst>
                                      </p:cBhvr>
                                      <p:tavLst>
                                        <p:tav tm="0">
                                          <p:val>
                                            <p:strVal val="#ppt_x"/>
                                          </p:val>
                                        </p:tav>
                                        <p:tav tm="100000">
                                          <p:val>
                                            <p:strVal val="#ppt_x"/>
                                          </p:val>
                                        </p:tav>
                                      </p:tavLst>
                                    </p:anim>
                                    <p:anim calcmode="lin" valueType="num">
                                      <p:cBhvr additive="base">
                                        <p:cTn id="121"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31" grpId="0" bldLvl="0" animBg="1"/>
      <p:bldP spid="32" grpId="0" bldLvl="0" animBg="1"/>
      <p:bldP spid="6" grpId="0" bldLvl="0" animBg="1"/>
      <p:bldP spid="7" grpId="0" bldLvl="0" animBg="1"/>
      <p:bldP spid="8" grpId="0" bldLvl="0" animBg="1"/>
      <p:bldP spid="62"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3" grpId="0" bldLvl="0" animBg="1"/>
      <p:bldP spid="33" grpId="0" bldLvl="0" animBg="1"/>
      <p:bldP spid="4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41855" y="1527209"/>
            <a:ext cx="1171610" cy="568312"/>
            <a:chOff x="2948535" y="3672185"/>
            <a:chExt cx="2811555" cy="1335773"/>
          </a:xfrm>
        </p:grpSpPr>
        <p:sp>
          <p:nvSpPr>
            <p:cNvPr id="9" name="Rounded Rectangle 43"/>
            <p:cNvSpPr/>
            <p:nvPr/>
          </p:nvSpPr>
          <p:spPr>
            <a:xfrm>
              <a:off x="2964135" y="3673227"/>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10" name="TextBox 13"/>
            <p:cNvSpPr txBox="1"/>
            <p:nvPr/>
          </p:nvSpPr>
          <p:spPr>
            <a:xfrm>
              <a:off x="3188965" y="3672185"/>
              <a:ext cx="2104106" cy="615648"/>
            </a:xfrm>
            <a:prstGeom prst="rect">
              <a:avLst/>
            </a:prstGeom>
            <a:noFill/>
          </p:spPr>
          <p:txBody>
            <a:bodyPr wrap="square" rtlCol="0">
              <a:spAutoFit/>
            </a:bodyPr>
            <a:lstStyle/>
            <a:p>
              <a:r>
                <a:rPr lang="zh-CN" altLang="en-US" sz="1100" dirty="0">
                  <a:solidFill>
                    <a:schemeClr val="bg1"/>
                  </a:solidFill>
                  <a:cs typeface="+mn-ea"/>
                  <a:sym typeface="+mn-lt"/>
                </a:rPr>
                <a:t>项目名称</a:t>
              </a:r>
              <a:endParaRPr lang="id-ID" sz="1100" dirty="0">
                <a:solidFill>
                  <a:schemeClr val="bg1"/>
                </a:solidFill>
                <a:cs typeface="+mn-ea"/>
                <a:sym typeface="+mn-lt"/>
              </a:endParaRPr>
            </a:p>
          </p:txBody>
        </p:sp>
        <p:sp>
          <p:nvSpPr>
            <p:cNvPr id="11" name="TextBox 14"/>
            <p:cNvSpPr txBox="1"/>
            <p:nvPr/>
          </p:nvSpPr>
          <p:spPr>
            <a:xfrm>
              <a:off x="2948535" y="4342295"/>
              <a:ext cx="2811555"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系统小程序端</a:t>
              </a:r>
              <a:endParaRPr lang="zh-CN" altLang="en-US" sz="1250" dirty="0">
                <a:solidFill>
                  <a:schemeClr val="bg1">
                    <a:lumMod val="50000"/>
                  </a:schemeClr>
                </a:solidFill>
                <a:cs typeface="+mn-ea"/>
                <a:sym typeface="+mn-lt"/>
              </a:endParaRPr>
            </a:p>
          </p:txBody>
        </p:sp>
      </p:grpSp>
      <p:sp>
        <p:nvSpPr>
          <p:cNvPr id="24" name="TextBox 20"/>
          <p:cNvSpPr txBox="1"/>
          <p:nvPr/>
        </p:nvSpPr>
        <p:spPr>
          <a:xfrm>
            <a:off x="907976" y="292746"/>
            <a:ext cx="2712046" cy="460375"/>
          </a:xfrm>
          <a:prstGeom prst="rect">
            <a:avLst/>
          </a:prstGeom>
          <a:noFill/>
        </p:spPr>
        <p:txBody>
          <a:bodyPr wrap="square" rtlCol="0">
            <a:spAutoFit/>
          </a:bodyPr>
          <a:lstStyle/>
          <a:p>
            <a:r>
              <a:rPr lang="zh-CN" altLang="en-US" sz="2400" dirty="0">
                <a:cs typeface="+mn-ea"/>
                <a:sym typeface="+mn-lt"/>
              </a:rPr>
              <a:t>界面登录</a:t>
            </a:r>
            <a:endParaRPr lang="zh-CN" altLang="en-US" sz="2400" dirty="0">
              <a:cs typeface="+mn-ea"/>
              <a:sym typeface="+mn-lt"/>
            </a:endParaRPr>
          </a:p>
        </p:txBody>
      </p:sp>
      <p:cxnSp>
        <p:nvCxnSpPr>
          <p:cNvPr id="26" name="直接连接符 25"/>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613281" y="231179"/>
            <a:ext cx="2897234" cy="583565"/>
            <a:chOff x="6613281" y="231179"/>
            <a:chExt cx="2897234" cy="583565"/>
          </a:xfrm>
        </p:grpSpPr>
        <p:sp>
          <p:nvSpPr>
            <p:cNvPr id="28" name="TextBox 20"/>
            <p:cNvSpPr txBox="1"/>
            <p:nvPr/>
          </p:nvSpPr>
          <p:spPr>
            <a:xfrm>
              <a:off x="6613281" y="231179"/>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442558" y="31716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368755" y="54463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31" name="任意多边形: 形状 30"/>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1"/>
          <a:stretch>
            <a:fillRect/>
          </a:stretch>
        </p:blipFill>
        <p:spPr>
          <a:xfrm>
            <a:off x="4870450" y="815975"/>
            <a:ext cx="2515235" cy="4107180"/>
          </a:xfrm>
          <a:prstGeom prst="rect">
            <a:avLst/>
          </a:prstGeom>
        </p:spPr>
      </p:pic>
      <p:sp>
        <p:nvSpPr>
          <p:cNvPr id="6" name="矩形 5"/>
          <p:cNvSpPr/>
          <p:nvPr/>
        </p:nvSpPr>
        <p:spPr>
          <a:xfrm>
            <a:off x="672059" y="2284415"/>
            <a:ext cx="3355397" cy="1341554"/>
          </a:xfrm>
          <a:prstGeom prst="rect">
            <a:avLst/>
          </a:prstGeom>
          <a:solidFill>
            <a:srgbClr val="959A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nSpc>
                <a:spcPct val="150000"/>
              </a:lnSpc>
            </a:pPr>
            <a:r>
              <a:rPr lang="zh-CN" altLang="en-US" sz="1400" b="1" dirty="0">
                <a:solidFill>
                  <a:srgbClr val="2B59A0"/>
                </a:solidFill>
                <a:effectLst>
                  <a:outerShdw blurRad="38100" dist="25400" dir="5400000" algn="ctr" rotWithShape="0">
                    <a:srgbClr val="6E747A">
                      <a:alpha val="43000"/>
                    </a:srgbClr>
                  </a:outerShdw>
                </a:effectLst>
                <a:cs typeface="+mn-ea"/>
                <a:sym typeface="+mn-lt"/>
              </a:rPr>
              <a:t>界面登录分为教师端和学生端</a:t>
            </a:r>
            <a:endParaRPr lang="zh-CN" altLang="en-US" sz="1400" b="1" dirty="0">
              <a:solidFill>
                <a:srgbClr val="2B59A0"/>
              </a:solidFill>
              <a:effectLst>
                <a:outerShdw blurRad="38100" dist="25400" dir="5400000" algn="ctr" rotWithShape="0">
                  <a:srgbClr val="6E747A">
                    <a:alpha val="43000"/>
                  </a:srgbClr>
                </a:outerShdw>
              </a:effectLst>
              <a:cs typeface="+mn-ea"/>
              <a:sym typeface="+mn-lt"/>
            </a:endParaRPr>
          </a:p>
          <a:p>
            <a:pPr>
              <a:lnSpc>
                <a:spcPct val="150000"/>
              </a:lnSpc>
            </a:pPr>
            <a:r>
              <a:rPr lang="zh-CN" altLang="en-US" sz="1400" dirty="0">
                <a:solidFill>
                  <a:schemeClr val="bg1"/>
                </a:solidFill>
                <a:effectLst>
                  <a:outerShdw blurRad="38100" dist="19050" dir="2700000" algn="tl" rotWithShape="0">
                    <a:schemeClr val="dk1">
                      <a:alpha val="40000"/>
                    </a:schemeClr>
                  </a:outerShdw>
                </a:effectLst>
                <a:cs typeface="+mn-ea"/>
                <a:sym typeface="+mn-lt"/>
              </a:rPr>
              <a:t>  教师或者学生输入账号密码勾选身份后点击登录后就可以使用该小程序</a:t>
            </a:r>
            <a:endParaRPr lang="zh-CN" altLang="en-US" sz="1400" dirty="0">
              <a:solidFill>
                <a:schemeClr val="bg1"/>
              </a:solidFill>
              <a:effectLst>
                <a:outerShdw blurRad="38100" dist="19050" dir="2700000" algn="tl" rotWithShape="0">
                  <a:schemeClr val="dk1">
                    <a:alpha val="40000"/>
                  </a:schemeClr>
                </a:outerShdw>
              </a:effectLst>
              <a:cs typeface="+mn-ea"/>
              <a:sym typeface="+mn-lt"/>
            </a:endParaRPr>
          </a:p>
        </p:txBody>
      </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2" name="矩形 1">
            <a:hlinkClick r:id="rId2"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400" fill="hold"/>
                                        <p:tgtEl>
                                          <p:spTgt spid="24"/>
                                        </p:tgtEl>
                                        <p:attrNameLst>
                                          <p:attrName>ppt_x</p:attrName>
                                        </p:attrNameLst>
                                      </p:cBhvr>
                                      <p:tavLst>
                                        <p:tav tm="0">
                                          <p:val>
                                            <p:strVal val="0-#ppt_w/2"/>
                                          </p:val>
                                        </p:tav>
                                        <p:tav tm="100000">
                                          <p:val>
                                            <p:strVal val="#ppt_x"/>
                                          </p:val>
                                        </p:tav>
                                      </p:tavLst>
                                    </p:anim>
                                    <p:anim calcmode="lin" valueType="num">
                                      <p:cBhvr additive="base">
                                        <p:cTn id="16" dur="400" fill="hold"/>
                                        <p:tgtEl>
                                          <p:spTgt spid="24"/>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randombar(horizontal)">
                                      <p:cBhvr>
                                        <p:cTn id="19" dur="400"/>
                                        <p:tgtEl>
                                          <p:spTgt spid="27"/>
                                        </p:tgtEl>
                                      </p:cBhvr>
                                    </p:animEffect>
                                  </p:childTnLst>
                                </p:cTn>
                              </p:par>
                            </p:childTnLst>
                          </p:cTn>
                        </p:par>
                        <p:par>
                          <p:cTn id="20" fill="hold">
                            <p:stCondLst>
                              <p:cond delay="920"/>
                            </p:stCondLst>
                            <p:childTnLst>
                              <p:par>
                                <p:cTn id="21" presetID="53" presetClass="entr" presetSubtype="16"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1420"/>
                            </p:stCondLst>
                            <p:childTnLst>
                              <p:par>
                                <p:cTn id="27" presetID="16" presetClass="entr" presetSubtype="2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par>
                          <p:cTn id="30" fill="hold">
                            <p:stCondLst>
                              <p:cond delay="1920"/>
                            </p:stCondLst>
                            <p:childTnLst>
                              <p:par>
                                <p:cTn id="31" presetID="12" presetClass="entr" presetSubtype="4" fill="hold" nodeType="afterEffect">
                                  <p:stCondLst>
                                    <p:cond delay="0"/>
                                  </p:stCondLst>
                                  <p:childTnLst>
                                    <p:set>
                                      <p:cBhvr>
                                        <p:cTn id="32" dur="1000" fill="hold">
                                          <p:stCondLst>
                                            <p:cond delay="0"/>
                                          </p:stCondLst>
                                        </p:cTn>
                                        <p:tgtEl>
                                          <p:spTgt spid="5"/>
                                        </p:tgtEl>
                                        <p:attrNameLst>
                                          <p:attrName>style.visibility</p:attrName>
                                        </p:attrNameLst>
                                      </p:cBhvr>
                                      <p:to>
                                        <p:strVal val="visible"/>
                                      </p:to>
                                    </p:set>
                                    <p:anim calcmode="lin" valueType="num">
                                      <p:cBhvr additive="base">
                                        <p:cTn id="33" dur="1000"/>
                                        <p:tgtEl>
                                          <p:spTgt spid="5"/>
                                        </p:tgtEl>
                                        <p:attrNameLst>
                                          <p:attrName>ppt_y</p:attrName>
                                        </p:attrNameLst>
                                      </p:cBhvr>
                                      <p:tavLst>
                                        <p:tav tm="0">
                                          <p:val>
                                            <p:strVal val="#ppt_y+#ppt_h*1.125000"/>
                                          </p:val>
                                        </p:tav>
                                        <p:tav tm="100000">
                                          <p:val>
                                            <p:strVal val="#ppt_y"/>
                                          </p:val>
                                        </p:tav>
                                      </p:tavLst>
                                    </p:anim>
                                    <p:animEffect transition="in" filter="wipe(up)">
                                      <p:cBhvr>
                                        <p:cTn id="34" dur="1000"/>
                                        <p:tgtEl>
                                          <p:spTgt spid="5"/>
                                        </p:tgtEl>
                                      </p:cBhvr>
                                    </p:animEffect>
                                  </p:childTnLst>
                                </p:cTn>
                              </p:par>
                              <p:par>
                                <p:cTn id="35" presetID="2" presetClass="entr" presetSubtype="8"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400" fill="hold"/>
                                        <p:tgtEl>
                                          <p:spTgt spid="2"/>
                                        </p:tgtEl>
                                        <p:attrNameLst>
                                          <p:attrName>ppt_x</p:attrName>
                                        </p:attrNameLst>
                                      </p:cBhvr>
                                      <p:tavLst>
                                        <p:tav tm="0">
                                          <p:val>
                                            <p:strVal val="0-#ppt_w/2"/>
                                          </p:val>
                                        </p:tav>
                                        <p:tav tm="100000">
                                          <p:val>
                                            <p:strVal val="#ppt_x"/>
                                          </p:val>
                                        </p:tav>
                                      </p:tavLst>
                                    </p:anim>
                                    <p:anim calcmode="lin" valueType="num">
                                      <p:cBhvr additive="base">
                                        <p:cTn id="38"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bldLvl="0" animBg="1"/>
      <p:bldP spid="6" grpId="0" bldLvl="0" animBg="1"/>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hlinkClick r:id="rId1" tooltip="" action="ppaction://hlinksldjump"/>
          </p:cNvPr>
          <p:cNvSpPr/>
          <p:nvPr/>
        </p:nvSpPr>
        <p:spPr>
          <a:xfrm>
            <a:off x="4439264" y="1128251"/>
            <a:ext cx="364538" cy="3392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01</a:t>
            </a:r>
            <a:endParaRPr lang="zh-CN" altLang="en-US" sz="1400" dirty="0">
              <a:cs typeface="+mn-ea"/>
              <a:sym typeface="+mn-lt"/>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682240" cy="5040313"/>
          </a:xfrm>
          <a:prstGeom prst="rect">
            <a:avLst/>
          </a:prstGeom>
        </p:spPr>
      </p:pic>
      <p:sp>
        <p:nvSpPr>
          <p:cNvPr id="3" name="矩形 2"/>
          <p:cNvSpPr/>
          <p:nvPr/>
        </p:nvSpPr>
        <p:spPr>
          <a:xfrm>
            <a:off x="1960881" y="995516"/>
            <a:ext cx="2140974" cy="34850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4908606" y="1016466"/>
            <a:ext cx="868680" cy="368300"/>
          </a:xfrm>
          <a:prstGeom prst="rect">
            <a:avLst/>
          </a:prstGeom>
          <a:noFill/>
        </p:spPr>
        <p:txBody>
          <a:bodyPr wrap="none" rtlCol="0">
            <a:spAutoFit/>
          </a:bodyPr>
          <a:lstStyle/>
          <a:p>
            <a:pPr algn="l"/>
            <a:r>
              <a:rPr lang="zh-CN" altLang="en-US" b="1" dirty="0">
                <a:solidFill>
                  <a:srgbClr val="284760"/>
                </a:solidFill>
                <a:latin typeface="微软雅黑" panose="020B0503020204020204" charset="-122"/>
                <a:ea typeface="微软雅黑" panose="020B0503020204020204" charset="-122"/>
                <a:sym typeface="+mn-ea"/>
              </a:rPr>
              <a:t>教师端</a:t>
            </a:r>
            <a:endParaRPr lang="zh-CN" altLang="en-US" b="1" dirty="0">
              <a:cs typeface="+mn-ea"/>
              <a:sym typeface="+mn-lt"/>
            </a:endParaRPr>
          </a:p>
        </p:txBody>
      </p:sp>
      <p:sp>
        <p:nvSpPr>
          <p:cNvPr id="9" name="文本框 8"/>
          <p:cNvSpPr txBox="1"/>
          <p:nvPr/>
        </p:nvSpPr>
        <p:spPr>
          <a:xfrm>
            <a:off x="4938835" y="1313202"/>
            <a:ext cx="800100" cy="213995"/>
          </a:xfrm>
          <a:prstGeom prst="rect">
            <a:avLst/>
          </a:prstGeom>
          <a:noFill/>
        </p:spPr>
        <p:txBody>
          <a:bodyPr wrap="none" rtlCol="0">
            <a:spAutoFit/>
          </a:bodyPr>
          <a:lstStyle/>
          <a:p>
            <a:r>
              <a:rPr lang="en-US" sz="800" b="1" dirty="0">
                <a:solidFill>
                  <a:schemeClr val="accent2"/>
                </a:solidFill>
                <a:cs typeface="+mn-ea"/>
                <a:sym typeface="+mn-lt"/>
              </a:rPr>
              <a:t>Teacher side</a:t>
            </a:r>
            <a:endParaRPr lang="en-US" sz="800" b="1" dirty="0">
              <a:solidFill>
                <a:schemeClr val="accent2"/>
              </a:solidFill>
              <a:cs typeface="+mn-ea"/>
              <a:sym typeface="+mn-lt"/>
            </a:endParaRPr>
          </a:p>
        </p:txBody>
      </p:sp>
      <p:sp>
        <p:nvSpPr>
          <p:cNvPr id="14" name="矩形 13">
            <a:hlinkClick r:id="rId3" tooltip="" action="ppaction://hlinksldjump"/>
          </p:cNvPr>
          <p:cNvSpPr/>
          <p:nvPr/>
        </p:nvSpPr>
        <p:spPr>
          <a:xfrm>
            <a:off x="4439264" y="1800779"/>
            <a:ext cx="364538" cy="3392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02</a:t>
            </a:r>
            <a:endParaRPr lang="zh-CN" altLang="en-US" sz="1400" dirty="0">
              <a:cs typeface="+mn-ea"/>
              <a:sym typeface="+mn-lt"/>
            </a:endParaRPr>
          </a:p>
        </p:txBody>
      </p:sp>
      <p:sp>
        <p:nvSpPr>
          <p:cNvPr id="15" name="文本框 14"/>
          <p:cNvSpPr txBox="1"/>
          <p:nvPr/>
        </p:nvSpPr>
        <p:spPr>
          <a:xfrm>
            <a:off x="4908606" y="1688994"/>
            <a:ext cx="868680" cy="645160"/>
          </a:xfrm>
          <a:prstGeom prst="rect">
            <a:avLst/>
          </a:prstGeom>
          <a:noFill/>
        </p:spPr>
        <p:txBody>
          <a:bodyPr wrap="none" rtlCol="0">
            <a:spAutoFit/>
          </a:bodyPr>
          <a:lstStyle/>
          <a:p>
            <a:pPr algn="l"/>
            <a:r>
              <a:rPr lang="zh-CN" altLang="en-US" b="1" dirty="0">
                <a:solidFill>
                  <a:srgbClr val="284760"/>
                </a:solidFill>
                <a:latin typeface="微软雅黑" panose="020B0503020204020204" charset="-122"/>
                <a:ea typeface="微软雅黑" panose="020B0503020204020204" charset="-122"/>
                <a:sym typeface="+mn-ea"/>
              </a:rPr>
              <a:t>学生端</a:t>
            </a:r>
            <a:endParaRPr lang="zh-CN" altLang="en-US" b="1" dirty="0">
              <a:solidFill>
                <a:srgbClr val="284760"/>
              </a:solidFill>
              <a:latin typeface="微软雅黑" panose="020B0503020204020204" charset="-122"/>
              <a:ea typeface="微软雅黑" panose="020B0503020204020204" charset="-122"/>
            </a:endParaRPr>
          </a:p>
          <a:p>
            <a:endParaRPr lang="zh-CN" altLang="en-US" b="1" dirty="0">
              <a:cs typeface="+mn-ea"/>
              <a:sym typeface="+mn-lt"/>
            </a:endParaRPr>
          </a:p>
        </p:txBody>
      </p:sp>
      <p:sp>
        <p:nvSpPr>
          <p:cNvPr id="16" name="文本框 15"/>
          <p:cNvSpPr txBox="1"/>
          <p:nvPr/>
        </p:nvSpPr>
        <p:spPr>
          <a:xfrm>
            <a:off x="4938835" y="1985730"/>
            <a:ext cx="800100" cy="213995"/>
          </a:xfrm>
          <a:prstGeom prst="rect">
            <a:avLst/>
          </a:prstGeom>
          <a:noFill/>
        </p:spPr>
        <p:txBody>
          <a:bodyPr wrap="none" rtlCol="0">
            <a:spAutoFit/>
          </a:bodyPr>
          <a:lstStyle/>
          <a:p>
            <a:pPr algn="l"/>
            <a:r>
              <a:rPr lang="en-US" sz="800" b="1" dirty="0">
                <a:solidFill>
                  <a:schemeClr val="accent2"/>
                </a:solidFill>
                <a:cs typeface="+mn-ea"/>
                <a:sym typeface="+mn-lt"/>
              </a:rPr>
              <a:t>Student side</a:t>
            </a:r>
            <a:endParaRPr lang="zh-CN" altLang="en-US" sz="800" b="1" dirty="0">
              <a:solidFill>
                <a:schemeClr val="accent2"/>
              </a:solidFill>
              <a:cs typeface="+mn-ea"/>
              <a:sym typeface="+mn-lt"/>
            </a:endParaRPr>
          </a:p>
        </p:txBody>
      </p:sp>
      <p:sp>
        <p:nvSpPr>
          <p:cNvPr id="17" name="矩形 16">
            <a:hlinkClick r:id="rId4" tooltip="" action="ppaction://hlinksldjump"/>
          </p:cNvPr>
          <p:cNvSpPr/>
          <p:nvPr/>
        </p:nvSpPr>
        <p:spPr>
          <a:xfrm>
            <a:off x="4439264" y="2512143"/>
            <a:ext cx="364538" cy="3392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03</a:t>
            </a:r>
            <a:endParaRPr lang="zh-CN" altLang="en-US" sz="1400" dirty="0">
              <a:cs typeface="+mn-ea"/>
              <a:sym typeface="+mn-lt"/>
            </a:endParaRPr>
          </a:p>
        </p:txBody>
      </p:sp>
      <p:sp>
        <p:nvSpPr>
          <p:cNvPr id="18" name="文本框 17"/>
          <p:cNvSpPr txBox="1"/>
          <p:nvPr/>
        </p:nvSpPr>
        <p:spPr>
          <a:xfrm>
            <a:off x="4908606" y="2400358"/>
            <a:ext cx="1097280" cy="368300"/>
          </a:xfrm>
          <a:prstGeom prst="rect">
            <a:avLst/>
          </a:prstGeom>
          <a:noFill/>
        </p:spPr>
        <p:txBody>
          <a:bodyPr wrap="none" rtlCol="0">
            <a:spAutoFit/>
          </a:bodyPr>
          <a:lstStyle/>
          <a:p>
            <a:pPr algn="l"/>
            <a:r>
              <a:rPr lang="zh-CN" altLang="en-US" b="1" dirty="0">
                <a:solidFill>
                  <a:srgbClr val="284760"/>
                </a:solidFill>
                <a:latin typeface="微软雅黑" panose="020B0503020204020204" charset="-122"/>
                <a:ea typeface="微软雅黑" panose="020B0503020204020204" charset="-122"/>
                <a:sym typeface="+mn-ea"/>
              </a:rPr>
              <a:t>管理员端</a:t>
            </a:r>
            <a:endParaRPr lang="zh-CN" altLang="en-US" b="1" dirty="0">
              <a:cs typeface="+mn-ea"/>
              <a:sym typeface="+mn-lt"/>
            </a:endParaRPr>
          </a:p>
        </p:txBody>
      </p:sp>
      <p:sp>
        <p:nvSpPr>
          <p:cNvPr id="19" name="文本框 18"/>
          <p:cNvSpPr txBox="1"/>
          <p:nvPr/>
        </p:nvSpPr>
        <p:spPr>
          <a:xfrm>
            <a:off x="4938835" y="2697094"/>
            <a:ext cx="1108710" cy="213995"/>
          </a:xfrm>
          <a:prstGeom prst="rect">
            <a:avLst/>
          </a:prstGeom>
          <a:noFill/>
        </p:spPr>
        <p:txBody>
          <a:bodyPr wrap="none" rtlCol="0">
            <a:spAutoFit/>
          </a:bodyPr>
          <a:lstStyle/>
          <a:p>
            <a:pPr algn="l"/>
            <a:r>
              <a:rPr lang="en-US" sz="800" b="1" dirty="0">
                <a:solidFill>
                  <a:schemeClr val="accent2"/>
                </a:solidFill>
                <a:cs typeface="+mn-ea"/>
                <a:sym typeface="+mn-lt"/>
              </a:rPr>
              <a:t>Administrator side</a:t>
            </a:r>
            <a:endParaRPr lang="zh-CN" altLang="en-US" sz="800" b="1" dirty="0">
              <a:solidFill>
                <a:schemeClr val="accent2"/>
              </a:solidFill>
              <a:cs typeface="+mn-ea"/>
              <a:sym typeface="+mn-lt"/>
            </a:endParaRPr>
          </a:p>
        </p:txBody>
      </p:sp>
      <p:sp>
        <p:nvSpPr>
          <p:cNvPr id="20" name="矩形 19">
            <a:hlinkClick r:id="rId5" tooltip="" action="ppaction://hlinksldjump"/>
          </p:cNvPr>
          <p:cNvSpPr/>
          <p:nvPr/>
        </p:nvSpPr>
        <p:spPr>
          <a:xfrm>
            <a:off x="4439264" y="3204989"/>
            <a:ext cx="364538" cy="3392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01</a:t>
            </a:r>
            <a:endParaRPr lang="zh-CN" altLang="en-US" sz="1400" dirty="0">
              <a:cs typeface="+mn-ea"/>
              <a:sym typeface="+mn-lt"/>
            </a:endParaRPr>
          </a:p>
        </p:txBody>
      </p:sp>
      <p:sp>
        <p:nvSpPr>
          <p:cNvPr id="21" name="文本框 20"/>
          <p:cNvSpPr txBox="1"/>
          <p:nvPr/>
        </p:nvSpPr>
        <p:spPr>
          <a:xfrm>
            <a:off x="4908606" y="3093204"/>
            <a:ext cx="872490" cy="645160"/>
          </a:xfrm>
          <a:prstGeom prst="rect">
            <a:avLst/>
          </a:prstGeom>
          <a:noFill/>
        </p:spPr>
        <p:txBody>
          <a:bodyPr wrap="none" rtlCol="0">
            <a:spAutoFit/>
          </a:bodyPr>
          <a:lstStyle/>
          <a:p>
            <a:pPr algn="l"/>
            <a:r>
              <a:rPr lang="zh-CN" altLang="en-US" b="1" dirty="0">
                <a:cs typeface="+mn-ea"/>
                <a:sym typeface="+mn-lt"/>
              </a:rPr>
              <a:t>老师端</a:t>
            </a:r>
            <a:endParaRPr lang="zh-CN" altLang="en-US" b="1" dirty="0">
              <a:cs typeface="+mn-ea"/>
              <a:sym typeface="+mn-lt"/>
            </a:endParaRPr>
          </a:p>
          <a:p>
            <a:endParaRPr lang="zh-CN" altLang="en-US" b="1" dirty="0">
              <a:cs typeface="+mn-ea"/>
              <a:sym typeface="+mn-lt"/>
            </a:endParaRPr>
          </a:p>
        </p:txBody>
      </p:sp>
      <p:sp>
        <p:nvSpPr>
          <p:cNvPr id="22" name="文本框 21"/>
          <p:cNvSpPr txBox="1"/>
          <p:nvPr/>
        </p:nvSpPr>
        <p:spPr>
          <a:xfrm>
            <a:off x="4938835" y="3389940"/>
            <a:ext cx="800100" cy="213995"/>
          </a:xfrm>
          <a:prstGeom prst="rect">
            <a:avLst/>
          </a:prstGeom>
          <a:noFill/>
        </p:spPr>
        <p:txBody>
          <a:bodyPr wrap="none" rtlCol="0">
            <a:spAutoFit/>
          </a:bodyPr>
          <a:lstStyle/>
          <a:p>
            <a:pPr algn="l"/>
            <a:r>
              <a:rPr lang="en-US" sz="800" b="1" dirty="0">
                <a:solidFill>
                  <a:schemeClr val="accent2"/>
                </a:solidFill>
                <a:cs typeface="+mn-ea"/>
                <a:sym typeface="+mn-lt"/>
              </a:rPr>
              <a:t>Teacher side</a:t>
            </a:r>
            <a:endParaRPr lang="zh-CN" altLang="en-US" sz="800" b="1" dirty="0">
              <a:solidFill>
                <a:schemeClr val="accent2"/>
              </a:solidFill>
              <a:cs typeface="+mn-ea"/>
              <a:sym typeface="+mn-lt"/>
            </a:endParaRPr>
          </a:p>
        </p:txBody>
      </p:sp>
      <p:sp>
        <p:nvSpPr>
          <p:cNvPr id="23" name="文本框 22"/>
          <p:cNvSpPr txBox="1"/>
          <p:nvPr/>
        </p:nvSpPr>
        <p:spPr>
          <a:xfrm>
            <a:off x="3228158" y="1175339"/>
            <a:ext cx="738664" cy="1015663"/>
          </a:xfrm>
          <a:prstGeom prst="rect">
            <a:avLst/>
          </a:prstGeom>
          <a:noFill/>
        </p:spPr>
        <p:txBody>
          <a:bodyPr vert="eaVert" wrap="none" rtlCol="0">
            <a:spAutoFit/>
          </a:bodyPr>
          <a:lstStyle/>
          <a:p>
            <a:r>
              <a:rPr lang="zh-CN" altLang="en-US" sz="3600" b="1" dirty="0">
                <a:cs typeface="+mn-ea"/>
                <a:sym typeface="+mn-lt"/>
              </a:rPr>
              <a:t>目录</a:t>
            </a:r>
            <a:endParaRPr lang="zh-CN" altLang="en-US" sz="3600" b="1" dirty="0">
              <a:cs typeface="+mn-ea"/>
              <a:sym typeface="+mn-lt"/>
            </a:endParaRPr>
          </a:p>
        </p:txBody>
      </p:sp>
      <p:cxnSp>
        <p:nvCxnSpPr>
          <p:cNvPr id="24" name="直接连接符 23"/>
          <p:cNvCxnSpPr/>
          <p:nvPr/>
        </p:nvCxnSpPr>
        <p:spPr>
          <a:xfrm>
            <a:off x="3308350" y="1244989"/>
            <a:ext cx="0" cy="47498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 name="矩形 26">
            <a:hlinkClick r:id="rId6" tooltip="" action="ppaction://hlinksldjump"/>
          </p:cNvPr>
          <p:cNvSpPr/>
          <p:nvPr/>
        </p:nvSpPr>
        <p:spPr>
          <a:xfrm>
            <a:off x="4439264" y="3905537"/>
            <a:ext cx="364538" cy="3392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02</a:t>
            </a:r>
            <a:endParaRPr lang="zh-CN" altLang="en-US" sz="1400" dirty="0">
              <a:cs typeface="+mn-ea"/>
              <a:sym typeface="+mn-lt"/>
            </a:endParaRPr>
          </a:p>
        </p:txBody>
      </p:sp>
      <p:sp>
        <p:nvSpPr>
          <p:cNvPr id="28" name="文本框 27"/>
          <p:cNvSpPr txBox="1"/>
          <p:nvPr/>
        </p:nvSpPr>
        <p:spPr>
          <a:xfrm>
            <a:off x="4908606" y="3793752"/>
            <a:ext cx="872490" cy="368300"/>
          </a:xfrm>
          <a:prstGeom prst="rect">
            <a:avLst/>
          </a:prstGeom>
          <a:noFill/>
        </p:spPr>
        <p:txBody>
          <a:bodyPr wrap="none" rtlCol="0">
            <a:spAutoFit/>
          </a:bodyPr>
          <a:lstStyle/>
          <a:p>
            <a:r>
              <a:rPr lang="zh-CN" altLang="en-US" b="1" dirty="0">
                <a:cs typeface="+mn-ea"/>
                <a:sym typeface="+mn-lt"/>
              </a:rPr>
              <a:t>学生端</a:t>
            </a:r>
            <a:endParaRPr lang="zh-CN" altLang="en-US" b="1" dirty="0">
              <a:cs typeface="+mn-ea"/>
              <a:sym typeface="+mn-lt"/>
            </a:endParaRPr>
          </a:p>
        </p:txBody>
      </p:sp>
      <p:sp>
        <p:nvSpPr>
          <p:cNvPr id="29" name="文本框 28"/>
          <p:cNvSpPr txBox="1"/>
          <p:nvPr/>
        </p:nvSpPr>
        <p:spPr>
          <a:xfrm>
            <a:off x="4938835" y="4090488"/>
            <a:ext cx="800100" cy="213995"/>
          </a:xfrm>
          <a:prstGeom prst="rect">
            <a:avLst/>
          </a:prstGeom>
          <a:noFill/>
        </p:spPr>
        <p:txBody>
          <a:bodyPr wrap="none" rtlCol="0">
            <a:spAutoFit/>
          </a:bodyPr>
          <a:lstStyle/>
          <a:p>
            <a:pPr algn="l"/>
            <a:r>
              <a:rPr lang="en-US" sz="800" b="1" dirty="0">
                <a:solidFill>
                  <a:schemeClr val="accent2"/>
                </a:solidFill>
                <a:cs typeface="+mn-ea"/>
                <a:sym typeface="+mn-lt"/>
              </a:rPr>
              <a:t>Student side</a:t>
            </a:r>
            <a:endParaRPr lang="zh-CN" altLang="en-US" sz="800" b="1" dirty="0">
              <a:solidFill>
                <a:schemeClr val="accent2"/>
              </a:solidFill>
              <a:cs typeface="+mn-ea"/>
              <a:sym typeface="+mn-lt"/>
            </a:endParaRPr>
          </a:p>
        </p:txBody>
      </p:sp>
      <p:sp>
        <p:nvSpPr>
          <p:cNvPr id="2" name="Freeform 11"/>
          <p:cNvSpPr/>
          <p:nvPr/>
        </p:nvSpPr>
        <p:spPr bwMode="auto">
          <a:xfrm>
            <a:off x="6182360" y="1083945"/>
            <a:ext cx="731520" cy="1772920"/>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959AA2"/>
          </a:solidFill>
          <a:ln>
            <a:noFill/>
          </a:ln>
        </p:spPr>
        <p:txBody>
          <a:bodyPr vert="horz" wrap="square" lIns="67189" tIns="33594" rIns="67189" bIns="33594" numCol="1" anchor="t" anchorCtr="0" compatLnSpc="1"/>
          <a:p>
            <a:pPr defTabSz="671830">
              <a:defRPr/>
            </a:pPr>
            <a:endParaRPr lang="zh-CN" altLang="en-US" sz="1325" kern="0">
              <a:solidFill>
                <a:sysClr val="windowText" lastClr="000000"/>
              </a:solidFill>
              <a:cs typeface="+mn-ea"/>
              <a:sym typeface="+mn-lt"/>
            </a:endParaRPr>
          </a:p>
        </p:txBody>
      </p:sp>
      <p:sp>
        <p:nvSpPr>
          <p:cNvPr id="5" name="Freeform 11"/>
          <p:cNvSpPr/>
          <p:nvPr/>
        </p:nvSpPr>
        <p:spPr bwMode="auto">
          <a:xfrm>
            <a:off x="6182360" y="3093085"/>
            <a:ext cx="731520" cy="1181100"/>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959AA2"/>
          </a:solidFill>
          <a:ln>
            <a:noFill/>
          </a:ln>
        </p:spPr>
        <p:txBody>
          <a:bodyPr vert="horz" wrap="square" lIns="67189" tIns="33594" rIns="67189" bIns="33594" numCol="1" anchor="t" anchorCtr="0" compatLnSpc="1"/>
          <a:lstStyle/>
          <a:p>
            <a:pPr defTabSz="671830">
              <a:defRPr/>
            </a:pPr>
            <a:endParaRPr lang="zh-CN" altLang="en-US" sz="1325" kern="0">
              <a:solidFill>
                <a:sysClr val="windowText" lastClr="000000"/>
              </a:solidFill>
              <a:cs typeface="+mn-ea"/>
              <a:sym typeface="+mn-lt"/>
            </a:endParaRPr>
          </a:p>
        </p:txBody>
      </p:sp>
      <p:sp>
        <p:nvSpPr>
          <p:cNvPr id="32" name="文本框 31"/>
          <p:cNvSpPr txBox="1"/>
          <p:nvPr/>
        </p:nvSpPr>
        <p:spPr>
          <a:xfrm>
            <a:off x="7063161" y="1688931"/>
            <a:ext cx="1348105" cy="368300"/>
          </a:xfrm>
          <a:prstGeom prst="rect">
            <a:avLst/>
          </a:prstGeom>
          <a:noFill/>
        </p:spPr>
        <p:txBody>
          <a:bodyPr wrap="none" rtlCol="0">
            <a:spAutoFit/>
          </a:bodyPr>
          <a:p>
            <a:pPr algn="l"/>
            <a:r>
              <a:rPr lang="zh-CN" altLang="en-US" b="1" dirty="0">
                <a:solidFill>
                  <a:srgbClr val="284760"/>
                </a:solidFill>
                <a:latin typeface="微软雅黑" panose="020B0503020204020204" charset="-122"/>
                <a:ea typeface="微软雅黑" panose="020B0503020204020204" charset="-122"/>
                <a:sym typeface="+mn-ea"/>
              </a:rPr>
              <a:t>系统</a:t>
            </a:r>
            <a:r>
              <a:rPr lang="en-US" altLang="zh-CN" b="1" dirty="0">
                <a:solidFill>
                  <a:srgbClr val="284760"/>
                </a:solidFill>
                <a:latin typeface="微软雅黑" panose="020B0503020204020204" charset="-122"/>
                <a:ea typeface="微软雅黑" panose="020B0503020204020204" charset="-122"/>
                <a:sym typeface="+mn-ea"/>
              </a:rPr>
              <a:t>web</a:t>
            </a:r>
            <a:r>
              <a:rPr lang="zh-CN" altLang="en-US" b="1" dirty="0">
                <a:solidFill>
                  <a:srgbClr val="284760"/>
                </a:solidFill>
                <a:latin typeface="微软雅黑" panose="020B0503020204020204" charset="-122"/>
                <a:ea typeface="微软雅黑" panose="020B0503020204020204" charset="-122"/>
                <a:sym typeface="+mn-ea"/>
              </a:rPr>
              <a:t>端</a:t>
            </a:r>
            <a:endParaRPr lang="zh-CN" altLang="en-US" b="1" dirty="0">
              <a:cs typeface="+mn-ea"/>
              <a:sym typeface="+mn-lt"/>
            </a:endParaRPr>
          </a:p>
        </p:txBody>
      </p:sp>
      <p:sp>
        <p:nvSpPr>
          <p:cNvPr id="33" name="文本框 32"/>
          <p:cNvSpPr txBox="1"/>
          <p:nvPr/>
        </p:nvSpPr>
        <p:spPr>
          <a:xfrm>
            <a:off x="7320720" y="2057422"/>
            <a:ext cx="594360" cy="213995"/>
          </a:xfrm>
          <a:prstGeom prst="rect">
            <a:avLst/>
          </a:prstGeom>
          <a:noFill/>
        </p:spPr>
        <p:txBody>
          <a:bodyPr wrap="none" rtlCol="0">
            <a:spAutoFit/>
          </a:bodyPr>
          <a:p>
            <a:r>
              <a:rPr lang="en-US" sz="800" b="1" dirty="0">
                <a:solidFill>
                  <a:schemeClr val="accent2"/>
                </a:solidFill>
                <a:cs typeface="+mn-ea"/>
                <a:sym typeface="+mn-lt"/>
              </a:rPr>
              <a:t>Web side</a:t>
            </a:r>
            <a:endParaRPr lang="en-US" sz="800" b="1" dirty="0">
              <a:solidFill>
                <a:schemeClr val="accent2"/>
              </a:solidFill>
              <a:cs typeface="+mn-ea"/>
              <a:sym typeface="+mn-lt"/>
            </a:endParaRPr>
          </a:p>
        </p:txBody>
      </p:sp>
      <p:sp>
        <p:nvSpPr>
          <p:cNvPr id="34" name="文本框 33"/>
          <p:cNvSpPr txBox="1"/>
          <p:nvPr/>
        </p:nvSpPr>
        <p:spPr>
          <a:xfrm>
            <a:off x="7063161" y="3425021"/>
            <a:ext cx="1554480" cy="368300"/>
          </a:xfrm>
          <a:prstGeom prst="rect">
            <a:avLst/>
          </a:prstGeom>
          <a:noFill/>
        </p:spPr>
        <p:txBody>
          <a:bodyPr wrap="none" rtlCol="0">
            <a:spAutoFit/>
          </a:bodyPr>
          <a:p>
            <a:pPr algn="l"/>
            <a:r>
              <a:rPr lang="zh-CN" altLang="en-US" b="1" dirty="0">
                <a:solidFill>
                  <a:srgbClr val="284760"/>
                </a:solidFill>
                <a:latin typeface="微软雅黑" panose="020B0503020204020204" charset="-122"/>
                <a:ea typeface="微软雅黑" panose="020B0503020204020204" charset="-122"/>
                <a:sym typeface="+mn-ea"/>
              </a:rPr>
              <a:t>系统小程序端</a:t>
            </a:r>
            <a:endParaRPr lang="zh-CN" altLang="en-US" b="1" dirty="0">
              <a:cs typeface="+mn-ea"/>
              <a:sym typeface="+mn-lt"/>
            </a:endParaRPr>
          </a:p>
        </p:txBody>
      </p:sp>
      <p:sp>
        <p:nvSpPr>
          <p:cNvPr id="35" name="文本框 34"/>
          <p:cNvSpPr txBox="1"/>
          <p:nvPr/>
        </p:nvSpPr>
        <p:spPr>
          <a:xfrm>
            <a:off x="7276905" y="3793512"/>
            <a:ext cx="1108710" cy="213995"/>
          </a:xfrm>
          <a:prstGeom prst="rect">
            <a:avLst/>
          </a:prstGeom>
          <a:noFill/>
        </p:spPr>
        <p:txBody>
          <a:bodyPr wrap="none" rtlCol="0">
            <a:spAutoFit/>
          </a:bodyPr>
          <a:p>
            <a:pPr algn="l"/>
            <a:r>
              <a:rPr lang="en-US" sz="800" b="1" dirty="0">
                <a:solidFill>
                  <a:schemeClr val="accent2"/>
                </a:solidFill>
                <a:cs typeface="+mn-ea"/>
                <a:sym typeface="+mn-lt"/>
              </a:rPr>
              <a:t>Small routine side</a:t>
            </a:r>
            <a:endParaRPr lang="en-US" sz="800" b="1"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 presetClass="entr" presetSubtype="1" fill="hold" grpId="0" nodeType="afterEffect" p14:presetBounceEnd="20000">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14:bounceEnd="20000">
                                          <p:cBhvr additive="base">
                                            <p:cTn id="15" dur="500" fill="hold"/>
                                            <p:tgtEl>
                                              <p:spTgt spid="23"/>
                                            </p:tgtEl>
                                            <p:attrNameLst>
                                              <p:attrName>ppt_x</p:attrName>
                                            </p:attrNameLst>
                                          </p:cBhvr>
                                          <p:tavLst>
                                            <p:tav tm="0">
                                              <p:val>
                                                <p:strVal val="#ppt_x"/>
                                              </p:val>
                                            </p:tav>
                                            <p:tav tm="100000">
                                              <p:val>
                                                <p:strVal val="#ppt_x"/>
                                              </p:val>
                                            </p:tav>
                                          </p:tavLst>
                                        </p:anim>
                                        <p:anim calcmode="lin" valueType="num" p14:bounceEnd="20000">
                                          <p:cBhvr additive="base">
                                            <p:cTn id="16" dur="5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549"/>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
                                            <p:tgtEl>
                                              <p:spTgt spid="24"/>
                                            </p:tgtEl>
                                          </p:cBhvr>
                                        </p:animEffect>
                                      </p:childTnLst>
                                    </p:cTn>
                                  </p:par>
                                </p:childTnLst>
                              </p:cTn>
                            </p:par>
                            <p:par>
                              <p:cTn id="21" fill="hold">
                                <p:stCondLst>
                                  <p:cond delay="2049"/>
                                </p:stCondLst>
                                <p:childTnLst>
                                  <p:par>
                                    <p:cTn id="22" presetID="53" presetClass="entr" presetSubtype="16"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549"/>
                                </p:stCondLst>
                                <p:childTnLst>
                                  <p:par>
                                    <p:cTn id="28" presetID="2" presetClass="entr" presetSubtype="2" fill="hold" grpId="0" nodeType="afterEffect" p14:presetBounceEnd="20000">
                                      <p:stCondLst>
                                        <p:cond delay="0"/>
                                      </p:stCondLst>
                                      <p:iterate type="wd">
                                        <p:tmPct val="10000"/>
                                      </p:iterate>
                                      <p:childTnLst>
                                        <p:set>
                                          <p:cBhvr>
                                            <p:cTn id="29" dur="1" fill="hold">
                                              <p:stCondLst>
                                                <p:cond delay="0"/>
                                              </p:stCondLst>
                                            </p:cTn>
                                            <p:tgtEl>
                                              <p:spTgt spid="6"/>
                                            </p:tgtEl>
                                            <p:attrNameLst>
                                              <p:attrName>style.visibility</p:attrName>
                                            </p:attrNameLst>
                                          </p:cBhvr>
                                          <p:to>
                                            <p:strVal val="visible"/>
                                          </p:to>
                                        </p:set>
                                        <p:anim calcmode="lin" valueType="num" p14:bounceEnd="20000">
                                          <p:cBhvr additive="base">
                                            <p:cTn id="30" dur="5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75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9"/>
                                            </p:tgtEl>
                                            <p:attrNameLst>
                                              <p:attrName>style.visibility</p:attrName>
                                            </p:attrNameLst>
                                          </p:cBhvr>
                                          <p:to>
                                            <p:strVal val="visible"/>
                                          </p:to>
                                        </p:set>
                                        <p:animEffect transition="in" filter="fade">
                                          <p:cBhvr>
                                            <p:cTn id="35" dur="300"/>
                                            <p:tgtEl>
                                              <p:spTgt spid="9"/>
                                            </p:tgtEl>
                                          </p:cBhvr>
                                        </p:animEffect>
                                      </p:childTnLst>
                                    </p:cTn>
                                  </p:par>
                                </p:childTnLst>
                              </p:cTn>
                            </p:par>
                            <p:par>
                              <p:cTn id="36" fill="hold">
                                <p:stCondLst>
                                  <p:cond delay="3380"/>
                                </p:stCondLst>
                                <p:childTnLst>
                                  <p:par>
                                    <p:cTn id="37" presetID="53" presetClass="entr" presetSubtype="16"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childTnLst>
                              </p:cTn>
                            </p:par>
                            <p:par>
                              <p:cTn id="42" fill="hold">
                                <p:stCondLst>
                                  <p:cond delay="3880"/>
                                </p:stCondLst>
                                <p:childTnLst>
                                  <p:par>
                                    <p:cTn id="43" presetID="2" presetClass="entr" presetSubtype="2" fill="hold" grpId="0" nodeType="afterEffect" p14:presetBounceEnd="20000">
                                      <p:stCondLst>
                                        <p:cond delay="0"/>
                                      </p:stCondLst>
                                      <p:iterate type="wd">
                                        <p:tmPct val="10000"/>
                                      </p:iterate>
                                      <p:childTnLst>
                                        <p:set>
                                          <p:cBhvr>
                                            <p:cTn id="44" dur="1" fill="hold">
                                              <p:stCondLst>
                                                <p:cond delay="0"/>
                                              </p:stCondLst>
                                            </p:cTn>
                                            <p:tgtEl>
                                              <p:spTgt spid="15"/>
                                            </p:tgtEl>
                                            <p:attrNameLst>
                                              <p:attrName>style.visibility</p:attrName>
                                            </p:attrNameLst>
                                          </p:cBhvr>
                                          <p:to>
                                            <p:strVal val="visible"/>
                                          </p:to>
                                        </p:set>
                                        <p:anim calcmode="lin" valueType="num" p14:bounceEnd="20000">
                                          <p:cBhvr additive="base">
                                            <p:cTn id="45" dur="500" fill="hold"/>
                                            <p:tgtEl>
                                              <p:spTgt spid="15"/>
                                            </p:tgtEl>
                                            <p:attrNameLst>
                                              <p:attrName>ppt_x</p:attrName>
                                            </p:attrNameLst>
                                          </p:cBhvr>
                                          <p:tavLst>
                                            <p:tav tm="0">
                                              <p:val>
                                                <p:strVal val="1+#ppt_w/2"/>
                                              </p:val>
                                            </p:tav>
                                            <p:tav tm="100000">
                                              <p:val>
                                                <p:strVal val="#ppt_x"/>
                                              </p:val>
                                            </p:tav>
                                          </p:tavLst>
                                        </p:anim>
                                        <p:anim calcmode="lin" valueType="num" p14:bounceEnd="20000">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par>
                              <p:cTn id="47" fill="hold">
                                <p:stCondLst>
                                  <p:cond delay="4479"/>
                                </p:stCondLst>
                                <p:childTnLst>
                                  <p:par>
                                    <p:cTn id="48" presetID="10" presetClass="entr" presetSubtype="0" fill="hold" grpId="0" nodeType="afterEffect">
                                      <p:stCondLst>
                                        <p:cond delay="0"/>
                                      </p:stCondLst>
                                      <p:iterate type="wd">
                                        <p:tmPct val="10000"/>
                                      </p:iterate>
                                      <p:childTnLst>
                                        <p:set>
                                          <p:cBhvr>
                                            <p:cTn id="49" dur="1" fill="hold">
                                              <p:stCondLst>
                                                <p:cond delay="0"/>
                                              </p:stCondLst>
                                            </p:cTn>
                                            <p:tgtEl>
                                              <p:spTgt spid="16"/>
                                            </p:tgtEl>
                                            <p:attrNameLst>
                                              <p:attrName>style.visibility</p:attrName>
                                            </p:attrNameLst>
                                          </p:cBhvr>
                                          <p:to>
                                            <p:strVal val="visible"/>
                                          </p:to>
                                        </p:set>
                                        <p:animEffect transition="in" filter="fade">
                                          <p:cBhvr>
                                            <p:cTn id="50" dur="300"/>
                                            <p:tgtEl>
                                              <p:spTgt spid="16"/>
                                            </p:tgtEl>
                                          </p:cBhvr>
                                        </p:animEffect>
                                      </p:childTnLst>
                                    </p:cTn>
                                  </p:par>
                                </p:childTnLst>
                              </p:cTn>
                            </p:par>
                            <p:par>
                              <p:cTn id="51" fill="hold">
                                <p:stCondLst>
                                  <p:cond delay="5110"/>
                                </p:stCondLst>
                                <p:childTnLst>
                                  <p:par>
                                    <p:cTn id="52" presetID="53" presetClass="entr" presetSubtype="16"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ppt_w</p:attrName>
                                            </p:attrNameLst>
                                          </p:cBhvr>
                                          <p:tavLst>
                                            <p:tav tm="0">
                                              <p:val>
                                                <p:fltVal val="0"/>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animEffect transition="in" filter="fade">
                                          <p:cBhvr>
                                            <p:cTn id="56" dur="500"/>
                                            <p:tgtEl>
                                              <p:spTgt spid="17"/>
                                            </p:tgtEl>
                                          </p:cBhvr>
                                        </p:animEffect>
                                      </p:childTnLst>
                                    </p:cTn>
                                  </p:par>
                                </p:childTnLst>
                              </p:cTn>
                            </p:par>
                            <p:par>
                              <p:cTn id="57" fill="hold">
                                <p:stCondLst>
                                  <p:cond delay="5610"/>
                                </p:stCondLst>
                                <p:childTnLst>
                                  <p:par>
                                    <p:cTn id="58" presetID="2" presetClass="entr" presetSubtype="2" fill="hold" grpId="0" nodeType="afterEffect" p14:presetBounceEnd="20000">
                                      <p:stCondLst>
                                        <p:cond delay="0"/>
                                      </p:stCondLst>
                                      <p:iterate type="wd">
                                        <p:tmPct val="10000"/>
                                      </p:iterate>
                                      <p:childTnLst>
                                        <p:set>
                                          <p:cBhvr>
                                            <p:cTn id="59" dur="1" fill="hold">
                                              <p:stCondLst>
                                                <p:cond delay="0"/>
                                              </p:stCondLst>
                                            </p:cTn>
                                            <p:tgtEl>
                                              <p:spTgt spid="18"/>
                                            </p:tgtEl>
                                            <p:attrNameLst>
                                              <p:attrName>style.visibility</p:attrName>
                                            </p:attrNameLst>
                                          </p:cBhvr>
                                          <p:to>
                                            <p:strVal val="visible"/>
                                          </p:to>
                                        </p:set>
                                        <p:anim calcmode="lin" valueType="num" p14:bounceEnd="20000">
                                          <p:cBhvr additive="base">
                                            <p:cTn id="60"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par>
                              <p:cTn id="62" fill="hold">
                                <p:stCondLst>
                                  <p:cond delay="6260"/>
                                </p:stCondLst>
                                <p:childTnLst>
                                  <p:par>
                                    <p:cTn id="63" presetID="10" presetClass="entr" presetSubtype="0" fill="hold" grpId="0" nodeType="afterEffect">
                                      <p:stCondLst>
                                        <p:cond delay="0"/>
                                      </p:stCondLst>
                                      <p:iterate type="wd">
                                        <p:tmPct val="10000"/>
                                      </p:iterate>
                                      <p:childTnLst>
                                        <p:set>
                                          <p:cBhvr>
                                            <p:cTn id="64" dur="1" fill="hold">
                                              <p:stCondLst>
                                                <p:cond delay="0"/>
                                              </p:stCondLst>
                                            </p:cTn>
                                            <p:tgtEl>
                                              <p:spTgt spid="19"/>
                                            </p:tgtEl>
                                            <p:attrNameLst>
                                              <p:attrName>style.visibility</p:attrName>
                                            </p:attrNameLst>
                                          </p:cBhvr>
                                          <p:to>
                                            <p:strVal val="visible"/>
                                          </p:to>
                                        </p:set>
                                        <p:animEffect transition="in" filter="fade">
                                          <p:cBhvr>
                                            <p:cTn id="65" dur="300"/>
                                            <p:tgtEl>
                                              <p:spTgt spid="19"/>
                                            </p:tgtEl>
                                          </p:cBhvr>
                                        </p:animEffect>
                                      </p:childTnLst>
                                    </p:cTn>
                                  </p:par>
                                </p:childTnLst>
                              </p:cTn>
                            </p:par>
                            <p:par>
                              <p:cTn id="66" fill="hold">
                                <p:stCondLst>
                                  <p:cond delay="7070"/>
                                </p:stCondLst>
                                <p:childTnLst>
                                  <p:par>
                                    <p:cTn id="67" presetID="53" presetClass="entr" presetSubtype="16"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fltVal val="0"/>
                                              </p:val>
                                            </p:tav>
                                            <p:tav tm="100000">
                                              <p:val>
                                                <p:strVal val="#ppt_h"/>
                                              </p:val>
                                            </p:tav>
                                          </p:tavLst>
                                        </p:anim>
                                        <p:animEffect transition="in" filter="fade">
                                          <p:cBhvr>
                                            <p:cTn id="71" dur="500"/>
                                            <p:tgtEl>
                                              <p:spTgt spid="20"/>
                                            </p:tgtEl>
                                          </p:cBhvr>
                                        </p:animEffect>
                                      </p:childTnLst>
                                    </p:cTn>
                                  </p:par>
                                </p:childTnLst>
                              </p:cTn>
                            </p:par>
                            <p:par>
                              <p:cTn id="72" fill="hold">
                                <p:stCondLst>
                                  <p:cond delay="7570"/>
                                </p:stCondLst>
                                <p:childTnLst>
                                  <p:par>
                                    <p:cTn id="73" presetID="2" presetClass="entr" presetSubtype="2" fill="hold" grpId="0" nodeType="afterEffect" p14:presetBounceEnd="20000">
                                      <p:stCondLst>
                                        <p:cond delay="0"/>
                                      </p:stCondLst>
                                      <p:iterate type="wd">
                                        <p:tmPct val="10000"/>
                                      </p:iterate>
                                      <p:childTnLst>
                                        <p:set>
                                          <p:cBhvr>
                                            <p:cTn id="74" dur="1" fill="hold">
                                              <p:stCondLst>
                                                <p:cond delay="0"/>
                                              </p:stCondLst>
                                            </p:cTn>
                                            <p:tgtEl>
                                              <p:spTgt spid="21"/>
                                            </p:tgtEl>
                                            <p:attrNameLst>
                                              <p:attrName>style.visibility</p:attrName>
                                            </p:attrNameLst>
                                          </p:cBhvr>
                                          <p:to>
                                            <p:strVal val="visible"/>
                                          </p:to>
                                        </p:set>
                                        <p:anim calcmode="lin" valueType="num" p14:bounceEnd="20000">
                                          <p:cBhvr additive="base">
                                            <p:cTn id="75" dur="500" fill="hold"/>
                                            <p:tgtEl>
                                              <p:spTgt spid="21"/>
                                            </p:tgtEl>
                                            <p:attrNameLst>
                                              <p:attrName>ppt_x</p:attrName>
                                            </p:attrNameLst>
                                          </p:cBhvr>
                                          <p:tavLst>
                                            <p:tav tm="0">
                                              <p:val>
                                                <p:strVal val="1+#ppt_w/2"/>
                                              </p:val>
                                            </p:tav>
                                            <p:tav tm="100000">
                                              <p:val>
                                                <p:strVal val="#ppt_x"/>
                                              </p:val>
                                            </p:tav>
                                          </p:tavLst>
                                        </p:anim>
                                        <p:anim calcmode="lin" valueType="num" p14:bounceEnd="20000">
                                          <p:cBhvr additive="base">
                                            <p:cTn id="76" dur="500" fill="hold"/>
                                            <p:tgtEl>
                                              <p:spTgt spid="21"/>
                                            </p:tgtEl>
                                            <p:attrNameLst>
                                              <p:attrName>ppt_y</p:attrName>
                                            </p:attrNameLst>
                                          </p:cBhvr>
                                          <p:tavLst>
                                            <p:tav tm="0">
                                              <p:val>
                                                <p:strVal val="#ppt_y"/>
                                              </p:val>
                                            </p:tav>
                                            <p:tav tm="100000">
                                              <p:val>
                                                <p:strVal val="#ppt_y"/>
                                              </p:val>
                                            </p:tav>
                                          </p:tavLst>
                                        </p:anim>
                                      </p:childTnLst>
                                    </p:cTn>
                                  </p:par>
                                </p:childTnLst>
                              </p:cTn>
                            </p:par>
                            <p:par>
                              <p:cTn id="77" fill="hold">
                                <p:stCondLst>
                                  <p:cond delay="8170"/>
                                </p:stCondLst>
                                <p:childTnLst>
                                  <p:par>
                                    <p:cTn id="78" presetID="10" presetClass="entr" presetSubtype="0" fill="hold" grpId="0" nodeType="afterEffect">
                                      <p:stCondLst>
                                        <p:cond delay="0"/>
                                      </p:stCondLst>
                                      <p:iterate type="wd">
                                        <p:tmPct val="10000"/>
                                      </p:iterate>
                                      <p:childTnLst>
                                        <p:set>
                                          <p:cBhvr>
                                            <p:cTn id="79" dur="1" fill="hold">
                                              <p:stCondLst>
                                                <p:cond delay="0"/>
                                              </p:stCondLst>
                                            </p:cTn>
                                            <p:tgtEl>
                                              <p:spTgt spid="22"/>
                                            </p:tgtEl>
                                            <p:attrNameLst>
                                              <p:attrName>style.visibility</p:attrName>
                                            </p:attrNameLst>
                                          </p:cBhvr>
                                          <p:to>
                                            <p:strVal val="visible"/>
                                          </p:to>
                                        </p:set>
                                        <p:animEffect transition="in" filter="fade">
                                          <p:cBhvr>
                                            <p:cTn id="80" dur="300"/>
                                            <p:tgtEl>
                                              <p:spTgt spid="22"/>
                                            </p:tgtEl>
                                          </p:cBhvr>
                                        </p:animEffect>
                                      </p:childTnLst>
                                    </p:cTn>
                                  </p:par>
                                </p:childTnLst>
                              </p:cTn>
                            </p:par>
                            <p:par>
                              <p:cTn id="81" fill="hold">
                                <p:stCondLst>
                                  <p:cond delay="8800"/>
                                </p:stCondLst>
                                <p:childTnLst>
                                  <p:par>
                                    <p:cTn id="82" presetID="53" presetClass="entr" presetSubtype="16"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par>
                              <p:cTn id="87" fill="hold">
                                <p:stCondLst>
                                  <p:cond delay="9300"/>
                                </p:stCondLst>
                                <p:childTnLst>
                                  <p:par>
                                    <p:cTn id="88" presetID="2" presetClass="entr" presetSubtype="2" fill="hold" grpId="0" nodeType="afterEffect" p14:presetBounceEnd="20000">
                                      <p:stCondLst>
                                        <p:cond delay="0"/>
                                      </p:stCondLst>
                                      <p:iterate type="wd">
                                        <p:tmPct val="10000"/>
                                      </p:iterate>
                                      <p:childTnLst>
                                        <p:set>
                                          <p:cBhvr>
                                            <p:cTn id="89" dur="1" fill="hold">
                                              <p:stCondLst>
                                                <p:cond delay="0"/>
                                              </p:stCondLst>
                                            </p:cTn>
                                            <p:tgtEl>
                                              <p:spTgt spid="28"/>
                                            </p:tgtEl>
                                            <p:attrNameLst>
                                              <p:attrName>style.visibility</p:attrName>
                                            </p:attrNameLst>
                                          </p:cBhvr>
                                          <p:to>
                                            <p:strVal val="visible"/>
                                          </p:to>
                                        </p:set>
                                        <p:anim calcmode="lin" valueType="num" p14:bounceEnd="20000">
                                          <p:cBhvr additive="base">
                                            <p:cTn id="90" dur="500" fill="hold"/>
                                            <p:tgtEl>
                                              <p:spTgt spid="28"/>
                                            </p:tgtEl>
                                            <p:attrNameLst>
                                              <p:attrName>ppt_x</p:attrName>
                                            </p:attrNameLst>
                                          </p:cBhvr>
                                          <p:tavLst>
                                            <p:tav tm="0">
                                              <p:val>
                                                <p:strVal val="1+#ppt_w/2"/>
                                              </p:val>
                                            </p:tav>
                                            <p:tav tm="100000">
                                              <p:val>
                                                <p:strVal val="#ppt_x"/>
                                              </p:val>
                                            </p:tav>
                                          </p:tavLst>
                                        </p:anim>
                                        <p:anim calcmode="lin" valueType="num" p14:bounceEnd="20000">
                                          <p:cBhvr additive="base">
                                            <p:cTn id="91" dur="500" fill="hold"/>
                                            <p:tgtEl>
                                              <p:spTgt spid="28"/>
                                            </p:tgtEl>
                                            <p:attrNameLst>
                                              <p:attrName>ppt_y</p:attrName>
                                            </p:attrNameLst>
                                          </p:cBhvr>
                                          <p:tavLst>
                                            <p:tav tm="0">
                                              <p:val>
                                                <p:strVal val="#ppt_y"/>
                                              </p:val>
                                            </p:tav>
                                            <p:tav tm="100000">
                                              <p:val>
                                                <p:strVal val="#ppt_y"/>
                                              </p:val>
                                            </p:tav>
                                          </p:tavLst>
                                        </p:anim>
                                      </p:childTnLst>
                                    </p:cTn>
                                  </p:par>
                                </p:childTnLst>
                              </p:cTn>
                            </p:par>
                            <p:par>
                              <p:cTn id="92" fill="hold">
                                <p:stCondLst>
                                  <p:cond delay="9900"/>
                                </p:stCondLst>
                                <p:childTnLst>
                                  <p:par>
                                    <p:cTn id="93" presetID="10" presetClass="entr" presetSubtype="0" fill="hold" grpId="0" nodeType="afterEffect">
                                      <p:stCondLst>
                                        <p:cond delay="0"/>
                                      </p:stCondLst>
                                      <p:iterate type="wd">
                                        <p:tmPct val="10000"/>
                                      </p:iterate>
                                      <p:childTnLst>
                                        <p:set>
                                          <p:cBhvr>
                                            <p:cTn id="94" dur="1" fill="hold">
                                              <p:stCondLst>
                                                <p:cond delay="0"/>
                                              </p:stCondLst>
                                            </p:cTn>
                                            <p:tgtEl>
                                              <p:spTgt spid="29"/>
                                            </p:tgtEl>
                                            <p:attrNameLst>
                                              <p:attrName>style.visibility</p:attrName>
                                            </p:attrNameLst>
                                          </p:cBhvr>
                                          <p:to>
                                            <p:strVal val="visible"/>
                                          </p:to>
                                        </p:set>
                                        <p:animEffect transition="in" filter="fade">
                                          <p:cBhvr>
                                            <p:cTn id="95" dur="300"/>
                                            <p:tgtEl>
                                              <p:spTgt spid="29"/>
                                            </p:tgtEl>
                                          </p:cBhvr>
                                        </p:animEffect>
                                      </p:childTnLst>
                                    </p:cTn>
                                  </p:par>
                                </p:childTnLst>
                              </p:cTn>
                            </p:par>
                            <p:par>
                              <p:cTn id="96" fill="hold">
                                <p:stCondLst>
                                  <p:cond delay="10530"/>
                                </p:stCondLst>
                                <p:childTnLst>
                                  <p:par>
                                    <p:cTn id="97" presetID="16" presetClass="entr" presetSubtype="26" fill="hold" grpId="0" nodeType="after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barn(inHorizontal)">
                                          <p:cBhvr>
                                            <p:cTn id="99" dur="500"/>
                                            <p:tgtEl>
                                              <p:spTgt spid="2"/>
                                            </p:tgtEl>
                                          </p:cBhvr>
                                        </p:animEffect>
                                      </p:childTnLst>
                                    </p:cTn>
                                  </p:par>
                                </p:childTnLst>
                              </p:cTn>
                            </p:par>
                            <p:par>
                              <p:cTn id="100" fill="hold">
                                <p:stCondLst>
                                  <p:cond delay="11030"/>
                                </p:stCondLst>
                                <p:childTnLst>
                                  <p:par>
                                    <p:cTn id="101" presetID="4" presetClass="entr" presetSubtype="16" fill="hold" grpId="0" nodeType="afterEffect">
                                      <p:stCondLst>
                                        <p:cond delay="0"/>
                                      </p:stCondLst>
                                      <p:childTnLst>
                                        <p:set>
                                          <p:cBhvr>
                                            <p:cTn id="102" dur="1000" fill="hold">
                                              <p:stCondLst>
                                                <p:cond delay="0"/>
                                              </p:stCondLst>
                                            </p:cTn>
                                            <p:tgtEl>
                                              <p:spTgt spid="32"/>
                                            </p:tgtEl>
                                            <p:attrNameLst>
                                              <p:attrName>style.visibility</p:attrName>
                                            </p:attrNameLst>
                                          </p:cBhvr>
                                          <p:to>
                                            <p:strVal val="visible"/>
                                          </p:to>
                                        </p:set>
                                        <p:animEffect transition="in" filter="box(in)">
                                          <p:cBhvr>
                                            <p:cTn id="103" dur="1000"/>
                                            <p:tgtEl>
                                              <p:spTgt spid="32"/>
                                            </p:tgtEl>
                                          </p:cBhvr>
                                        </p:animEffect>
                                      </p:childTnLst>
                                    </p:cTn>
                                  </p:par>
                                </p:childTnLst>
                              </p:cTn>
                            </p:par>
                            <p:par>
                              <p:cTn id="104" fill="hold">
                                <p:stCondLst>
                                  <p:cond delay="12030"/>
                                </p:stCondLst>
                                <p:childTnLst>
                                  <p:par>
                                    <p:cTn id="105" presetID="4" presetClass="entr" presetSubtype="16" fill="hold" grpId="0" nodeType="afterEffect">
                                      <p:stCondLst>
                                        <p:cond delay="0"/>
                                      </p:stCondLst>
                                      <p:childTnLst>
                                        <p:set>
                                          <p:cBhvr>
                                            <p:cTn id="106" dur="1000" fill="hold">
                                              <p:stCondLst>
                                                <p:cond delay="0"/>
                                              </p:stCondLst>
                                            </p:cTn>
                                            <p:tgtEl>
                                              <p:spTgt spid="33"/>
                                            </p:tgtEl>
                                            <p:attrNameLst>
                                              <p:attrName>style.visibility</p:attrName>
                                            </p:attrNameLst>
                                          </p:cBhvr>
                                          <p:to>
                                            <p:strVal val="visible"/>
                                          </p:to>
                                        </p:set>
                                        <p:animEffect transition="in" filter="box(in)">
                                          <p:cBhvr>
                                            <p:cTn id="107" dur="1000"/>
                                            <p:tgtEl>
                                              <p:spTgt spid="33"/>
                                            </p:tgtEl>
                                          </p:cBhvr>
                                        </p:animEffect>
                                      </p:childTnLst>
                                    </p:cTn>
                                  </p:par>
                                </p:childTnLst>
                              </p:cTn>
                            </p:par>
                            <p:par>
                              <p:cTn id="108" fill="hold">
                                <p:stCondLst>
                                  <p:cond delay="13030"/>
                                </p:stCondLst>
                                <p:childTnLst>
                                  <p:par>
                                    <p:cTn id="109" presetID="16" presetClass="entr" presetSubtype="26" fill="hold" grpId="0" nodeType="afterEffect">
                                      <p:stCondLst>
                                        <p:cond delay="0"/>
                                      </p:stCondLst>
                                      <p:childTnLst>
                                        <p:set>
                                          <p:cBhvr>
                                            <p:cTn id="110" dur="1" fill="hold">
                                              <p:stCondLst>
                                                <p:cond delay="0"/>
                                              </p:stCondLst>
                                            </p:cTn>
                                            <p:tgtEl>
                                              <p:spTgt spid="5"/>
                                            </p:tgtEl>
                                            <p:attrNameLst>
                                              <p:attrName>style.visibility</p:attrName>
                                            </p:attrNameLst>
                                          </p:cBhvr>
                                          <p:to>
                                            <p:strVal val="visible"/>
                                          </p:to>
                                        </p:set>
                                        <p:animEffect transition="in" filter="barn(inHorizontal)">
                                          <p:cBhvr>
                                            <p:cTn id="111" dur="500"/>
                                            <p:tgtEl>
                                              <p:spTgt spid="5"/>
                                            </p:tgtEl>
                                          </p:cBhvr>
                                        </p:animEffect>
                                      </p:childTnLst>
                                    </p:cTn>
                                  </p:par>
                                </p:childTnLst>
                              </p:cTn>
                            </p:par>
                          </p:childTnLst>
                        </p:cTn>
                      </p:par>
                      <p:par>
                        <p:cTn id="112" fill="hold">
                          <p:stCondLst>
                            <p:cond delay="indefinite"/>
                          </p:stCondLst>
                          <p:childTnLst>
                            <p:par>
                              <p:cTn id="113" fill="hold">
                                <p:stCondLst>
                                  <p:cond delay="0"/>
                                </p:stCondLst>
                                <p:childTnLst>
                                  <p:par>
                                    <p:cTn id="114" presetID="4" presetClass="entr" presetSubtype="16" fill="hold" grpId="0" nodeType="clickEffect">
                                      <p:stCondLst>
                                        <p:cond delay="0"/>
                                      </p:stCondLst>
                                      <p:childTnLst>
                                        <p:set>
                                          <p:cBhvr>
                                            <p:cTn id="115" dur="1000" fill="hold">
                                              <p:stCondLst>
                                                <p:cond delay="0"/>
                                              </p:stCondLst>
                                            </p:cTn>
                                            <p:tgtEl>
                                              <p:spTgt spid="34"/>
                                            </p:tgtEl>
                                            <p:attrNameLst>
                                              <p:attrName>style.visibility</p:attrName>
                                            </p:attrNameLst>
                                          </p:cBhvr>
                                          <p:to>
                                            <p:strVal val="visible"/>
                                          </p:to>
                                        </p:set>
                                        <p:animEffect transition="in" filter="box(in)">
                                          <p:cBhvr>
                                            <p:cTn id="116" dur="1000"/>
                                            <p:tgtEl>
                                              <p:spTgt spid="34"/>
                                            </p:tgtEl>
                                          </p:cBhvr>
                                        </p:animEffect>
                                      </p:childTnLst>
                                    </p:cTn>
                                  </p:par>
                                  <p:par>
                                    <p:cTn id="117" presetID="4" presetClass="entr" presetSubtype="16" fill="hold" grpId="0" nodeType="withEffect">
                                      <p:stCondLst>
                                        <p:cond delay="0"/>
                                      </p:stCondLst>
                                      <p:childTnLst>
                                        <p:set>
                                          <p:cBhvr>
                                            <p:cTn id="118" dur="1000" fill="hold">
                                              <p:stCondLst>
                                                <p:cond delay="0"/>
                                              </p:stCondLst>
                                            </p:cTn>
                                            <p:tgtEl>
                                              <p:spTgt spid="35"/>
                                            </p:tgtEl>
                                            <p:attrNameLst>
                                              <p:attrName>style.visibility</p:attrName>
                                            </p:attrNameLst>
                                          </p:cBhvr>
                                          <p:to>
                                            <p:strVal val="visible"/>
                                          </p:to>
                                        </p:set>
                                        <p:animEffect transition="in" filter="box(in)">
                                          <p:cBhvr>
                                            <p:cTn id="11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animBg="1"/>
          <p:bldP spid="6" grpId="0"/>
          <p:bldP spid="9" grpId="0"/>
          <p:bldP spid="14" grpId="0" bldLvl="0" animBg="1"/>
          <p:bldP spid="15" grpId="0"/>
          <p:bldP spid="16" grpId="0"/>
          <p:bldP spid="17" grpId="0" bldLvl="0" animBg="1"/>
          <p:bldP spid="18" grpId="0"/>
          <p:bldP spid="19" grpId="0"/>
          <p:bldP spid="20" grpId="0" bldLvl="0" animBg="1"/>
          <p:bldP spid="21" grpId="0"/>
          <p:bldP spid="22" grpId="0"/>
          <p:bldP spid="23" grpId="0"/>
          <p:bldP spid="27" grpId="0" bldLvl="0" animBg="1"/>
          <p:bldP spid="28" grpId="0"/>
          <p:bldP spid="29" grpId="0"/>
          <p:bldP spid="2" grpId="0" bldLvl="0" animBg="1"/>
          <p:bldP spid="5" grpId="0" bldLvl="0" animBg="1"/>
          <p:bldP spid="33" grpId="0"/>
          <p:bldP spid="32" grpId="0"/>
          <p:bldP spid="34" grpId="0"/>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 presetClass="entr" presetSubtype="1" fill="hold" grpId="0" nodeType="afterEffect">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549"/>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
                                            <p:tgtEl>
                                              <p:spTgt spid="24"/>
                                            </p:tgtEl>
                                          </p:cBhvr>
                                        </p:animEffect>
                                      </p:childTnLst>
                                    </p:cTn>
                                  </p:par>
                                </p:childTnLst>
                              </p:cTn>
                            </p:par>
                            <p:par>
                              <p:cTn id="21" fill="hold">
                                <p:stCondLst>
                                  <p:cond delay="2049"/>
                                </p:stCondLst>
                                <p:childTnLst>
                                  <p:par>
                                    <p:cTn id="22" presetID="53" presetClass="entr" presetSubtype="16"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549"/>
                                </p:stCondLst>
                                <p:childTnLst>
                                  <p:par>
                                    <p:cTn id="28" presetID="2" presetClass="entr" presetSubtype="2" fill="hold" grpId="0" nodeType="afterEffect">
                                      <p:stCondLst>
                                        <p:cond delay="0"/>
                                      </p:stCondLst>
                                      <p:iterate type="wd">
                                        <p:tmPct val="10000"/>
                                      </p:iterate>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75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9"/>
                                            </p:tgtEl>
                                            <p:attrNameLst>
                                              <p:attrName>style.visibility</p:attrName>
                                            </p:attrNameLst>
                                          </p:cBhvr>
                                          <p:to>
                                            <p:strVal val="visible"/>
                                          </p:to>
                                        </p:set>
                                        <p:animEffect transition="in" filter="fade">
                                          <p:cBhvr>
                                            <p:cTn id="35" dur="300"/>
                                            <p:tgtEl>
                                              <p:spTgt spid="9"/>
                                            </p:tgtEl>
                                          </p:cBhvr>
                                        </p:animEffect>
                                      </p:childTnLst>
                                    </p:cTn>
                                  </p:par>
                                </p:childTnLst>
                              </p:cTn>
                            </p:par>
                            <p:par>
                              <p:cTn id="36" fill="hold">
                                <p:stCondLst>
                                  <p:cond delay="3380"/>
                                </p:stCondLst>
                                <p:childTnLst>
                                  <p:par>
                                    <p:cTn id="37" presetID="53" presetClass="entr" presetSubtype="16"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childTnLst>
                              </p:cTn>
                            </p:par>
                            <p:par>
                              <p:cTn id="42" fill="hold">
                                <p:stCondLst>
                                  <p:cond delay="3880"/>
                                </p:stCondLst>
                                <p:childTnLst>
                                  <p:par>
                                    <p:cTn id="43" presetID="2" presetClass="entr" presetSubtype="2" fill="hold" grpId="0" nodeType="afterEffect">
                                      <p:stCondLst>
                                        <p:cond delay="0"/>
                                      </p:stCondLst>
                                      <p:iterate type="wd">
                                        <p:tmPct val="10000"/>
                                      </p:iterate>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par>
                              <p:cTn id="47" fill="hold">
                                <p:stCondLst>
                                  <p:cond delay="4479"/>
                                </p:stCondLst>
                                <p:childTnLst>
                                  <p:par>
                                    <p:cTn id="48" presetID="10" presetClass="entr" presetSubtype="0" fill="hold" grpId="0" nodeType="afterEffect">
                                      <p:stCondLst>
                                        <p:cond delay="0"/>
                                      </p:stCondLst>
                                      <p:iterate type="wd">
                                        <p:tmPct val="10000"/>
                                      </p:iterate>
                                      <p:childTnLst>
                                        <p:set>
                                          <p:cBhvr>
                                            <p:cTn id="49" dur="1" fill="hold">
                                              <p:stCondLst>
                                                <p:cond delay="0"/>
                                              </p:stCondLst>
                                            </p:cTn>
                                            <p:tgtEl>
                                              <p:spTgt spid="16"/>
                                            </p:tgtEl>
                                            <p:attrNameLst>
                                              <p:attrName>style.visibility</p:attrName>
                                            </p:attrNameLst>
                                          </p:cBhvr>
                                          <p:to>
                                            <p:strVal val="visible"/>
                                          </p:to>
                                        </p:set>
                                        <p:animEffect transition="in" filter="fade">
                                          <p:cBhvr>
                                            <p:cTn id="50" dur="300"/>
                                            <p:tgtEl>
                                              <p:spTgt spid="16"/>
                                            </p:tgtEl>
                                          </p:cBhvr>
                                        </p:animEffect>
                                      </p:childTnLst>
                                    </p:cTn>
                                  </p:par>
                                </p:childTnLst>
                              </p:cTn>
                            </p:par>
                            <p:par>
                              <p:cTn id="51" fill="hold">
                                <p:stCondLst>
                                  <p:cond delay="5110"/>
                                </p:stCondLst>
                                <p:childTnLst>
                                  <p:par>
                                    <p:cTn id="52" presetID="53" presetClass="entr" presetSubtype="16"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ppt_w</p:attrName>
                                            </p:attrNameLst>
                                          </p:cBhvr>
                                          <p:tavLst>
                                            <p:tav tm="0">
                                              <p:val>
                                                <p:fltVal val="0"/>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animEffect transition="in" filter="fade">
                                          <p:cBhvr>
                                            <p:cTn id="56" dur="500"/>
                                            <p:tgtEl>
                                              <p:spTgt spid="17"/>
                                            </p:tgtEl>
                                          </p:cBhvr>
                                        </p:animEffect>
                                      </p:childTnLst>
                                    </p:cTn>
                                  </p:par>
                                </p:childTnLst>
                              </p:cTn>
                            </p:par>
                            <p:par>
                              <p:cTn id="57" fill="hold">
                                <p:stCondLst>
                                  <p:cond delay="5610"/>
                                </p:stCondLst>
                                <p:childTnLst>
                                  <p:par>
                                    <p:cTn id="58" presetID="2" presetClass="entr" presetSubtype="2" fill="hold" grpId="0" nodeType="afterEffect">
                                      <p:stCondLst>
                                        <p:cond delay="0"/>
                                      </p:stCondLst>
                                      <p:iterate type="wd">
                                        <p:tmPct val="10000"/>
                                      </p:iterate>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1+#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par>
                              <p:cTn id="62" fill="hold">
                                <p:stCondLst>
                                  <p:cond delay="6260"/>
                                </p:stCondLst>
                                <p:childTnLst>
                                  <p:par>
                                    <p:cTn id="63" presetID="10" presetClass="entr" presetSubtype="0" fill="hold" grpId="0" nodeType="afterEffect">
                                      <p:stCondLst>
                                        <p:cond delay="0"/>
                                      </p:stCondLst>
                                      <p:iterate type="wd">
                                        <p:tmPct val="10000"/>
                                      </p:iterate>
                                      <p:childTnLst>
                                        <p:set>
                                          <p:cBhvr>
                                            <p:cTn id="64" dur="1" fill="hold">
                                              <p:stCondLst>
                                                <p:cond delay="0"/>
                                              </p:stCondLst>
                                            </p:cTn>
                                            <p:tgtEl>
                                              <p:spTgt spid="19"/>
                                            </p:tgtEl>
                                            <p:attrNameLst>
                                              <p:attrName>style.visibility</p:attrName>
                                            </p:attrNameLst>
                                          </p:cBhvr>
                                          <p:to>
                                            <p:strVal val="visible"/>
                                          </p:to>
                                        </p:set>
                                        <p:animEffect transition="in" filter="fade">
                                          <p:cBhvr>
                                            <p:cTn id="65" dur="300"/>
                                            <p:tgtEl>
                                              <p:spTgt spid="19"/>
                                            </p:tgtEl>
                                          </p:cBhvr>
                                        </p:animEffect>
                                      </p:childTnLst>
                                    </p:cTn>
                                  </p:par>
                                </p:childTnLst>
                              </p:cTn>
                            </p:par>
                            <p:par>
                              <p:cTn id="66" fill="hold">
                                <p:stCondLst>
                                  <p:cond delay="7070"/>
                                </p:stCondLst>
                                <p:childTnLst>
                                  <p:par>
                                    <p:cTn id="67" presetID="53" presetClass="entr" presetSubtype="16"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fltVal val="0"/>
                                              </p:val>
                                            </p:tav>
                                            <p:tav tm="100000">
                                              <p:val>
                                                <p:strVal val="#ppt_h"/>
                                              </p:val>
                                            </p:tav>
                                          </p:tavLst>
                                        </p:anim>
                                        <p:animEffect transition="in" filter="fade">
                                          <p:cBhvr>
                                            <p:cTn id="71" dur="500"/>
                                            <p:tgtEl>
                                              <p:spTgt spid="20"/>
                                            </p:tgtEl>
                                          </p:cBhvr>
                                        </p:animEffect>
                                      </p:childTnLst>
                                    </p:cTn>
                                  </p:par>
                                </p:childTnLst>
                              </p:cTn>
                            </p:par>
                            <p:par>
                              <p:cTn id="72" fill="hold">
                                <p:stCondLst>
                                  <p:cond delay="7570"/>
                                </p:stCondLst>
                                <p:childTnLst>
                                  <p:par>
                                    <p:cTn id="73" presetID="2" presetClass="entr" presetSubtype="2" fill="hold" grpId="0" nodeType="afterEffect">
                                      <p:stCondLst>
                                        <p:cond delay="0"/>
                                      </p:stCondLst>
                                      <p:iterate type="wd">
                                        <p:tmPct val="10000"/>
                                      </p:iterate>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1+#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childTnLst>
                              </p:cTn>
                            </p:par>
                            <p:par>
                              <p:cTn id="77" fill="hold">
                                <p:stCondLst>
                                  <p:cond delay="8170"/>
                                </p:stCondLst>
                                <p:childTnLst>
                                  <p:par>
                                    <p:cTn id="78" presetID="10" presetClass="entr" presetSubtype="0" fill="hold" grpId="0" nodeType="afterEffect">
                                      <p:stCondLst>
                                        <p:cond delay="0"/>
                                      </p:stCondLst>
                                      <p:iterate type="wd">
                                        <p:tmPct val="10000"/>
                                      </p:iterate>
                                      <p:childTnLst>
                                        <p:set>
                                          <p:cBhvr>
                                            <p:cTn id="79" dur="1" fill="hold">
                                              <p:stCondLst>
                                                <p:cond delay="0"/>
                                              </p:stCondLst>
                                            </p:cTn>
                                            <p:tgtEl>
                                              <p:spTgt spid="22"/>
                                            </p:tgtEl>
                                            <p:attrNameLst>
                                              <p:attrName>style.visibility</p:attrName>
                                            </p:attrNameLst>
                                          </p:cBhvr>
                                          <p:to>
                                            <p:strVal val="visible"/>
                                          </p:to>
                                        </p:set>
                                        <p:animEffect transition="in" filter="fade">
                                          <p:cBhvr>
                                            <p:cTn id="80" dur="300"/>
                                            <p:tgtEl>
                                              <p:spTgt spid="22"/>
                                            </p:tgtEl>
                                          </p:cBhvr>
                                        </p:animEffect>
                                      </p:childTnLst>
                                    </p:cTn>
                                  </p:par>
                                </p:childTnLst>
                              </p:cTn>
                            </p:par>
                            <p:par>
                              <p:cTn id="81" fill="hold">
                                <p:stCondLst>
                                  <p:cond delay="8800"/>
                                </p:stCondLst>
                                <p:childTnLst>
                                  <p:par>
                                    <p:cTn id="82" presetID="53" presetClass="entr" presetSubtype="16"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par>
                              <p:cTn id="87" fill="hold">
                                <p:stCondLst>
                                  <p:cond delay="9300"/>
                                </p:stCondLst>
                                <p:childTnLst>
                                  <p:par>
                                    <p:cTn id="88" presetID="2" presetClass="entr" presetSubtype="2" fill="hold" grpId="0" nodeType="afterEffect">
                                      <p:stCondLst>
                                        <p:cond delay="0"/>
                                      </p:stCondLst>
                                      <p:iterate type="wd">
                                        <p:tmPct val="10000"/>
                                      </p:iterate>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1+#ppt_w/2"/>
                                              </p:val>
                                            </p:tav>
                                            <p:tav tm="100000">
                                              <p:val>
                                                <p:strVal val="#ppt_x"/>
                                              </p:val>
                                            </p:tav>
                                          </p:tavLst>
                                        </p:anim>
                                        <p:anim calcmode="lin" valueType="num">
                                          <p:cBhvr additive="base">
                                            <p:cTn id="91" dur="500" fill="hold"/>
                                            <p:tgtEl>
                                              <p:spTgt spid="28"/>
                                            </p:tgtEl>
                                            <p:attrNameLst>
                                              <p:attrName>ppt_y</p:attrName>
                                            </p:attrNameLst>
                                          </p:cBhvr>
                                          <p:tavLst>
                                            <p:tav tm="0">
                                              <p:val>
                                                <p:strVal val="#ppt_y"/>
                                              </p:val>
                                            </p:tav>
                                            <p:tav tm="100000">
                                              <p:val>
                                                <p:strVal val="#ppt_y"/>
                                              </p:val>
                                            </p:tav>
                                          </p:tavLst>
                                        </p:anim>
                                      </p:childTnLst>
                                    </p:cTn>
                                  </p:par>
                                </p:childTnLst>
                              </p:cTn>
                            </p:par>
                            <p:par>
                              <p:cTn id="92" fill="hold">
                                <p:stCondLst>
                                  <p:cond delay="9900"/>
                                </p:stCondLst>
                                <p:childTnLst>
                                  <p:par>
                                    <p:cTn id="93" presetID="10" presetClass="entr" presetSubtype="0" fill="hold" grpId="0" nodeType="afterEffect">
                                      <p:stCondLst>
                                        <p:cond delay="0"/>
                                      </p:stCondLst>
                                      <p:iterate type="wd">
                                        <p:tmPct val="10000"/>
                                      </p:iterate>
                                      <p:childTnLst>
                                        <p:set>
                                          <p:cBhvr>
                                            <p:cTn id="94" dur="1" fill="hold">
                                              <p:stCondLst>
                                                <p:cond delay="0"/>
                                              </p:stCondLst>
                                            </p:cTn>
                                            <p:tgtEl>
                                              <p:spTgt spid="29"/>
                                            </p:tgtEl>
                                            <p:attrNameLst>
                                              <p:attrName>style.visibility</p:attrName>
                                            </p:attrNameLst>
                                          </p:cBhvr>
                                          <p:to>
                                            <p:strVal val="visible"/>
                                          </p:to>
                                        </p:set>
                                        <p:animEffect transition="in" filter="fade">
                                          <p:cBhvr>
                                            <p:cTn id="95" dur="300"/>
                                            <p:tgtEl>
                                              <p:spTgt spid="29"/>
                                            </p:tgtEl>
                                          </p:cBhvr>
                                        </p:animEffect>
                                      </p:childTnLst>
                                    </p:cTn>
                                  </p:par>
                                </p:childTnLst>
                              </p:cTn>
                            </p:par>
                            <p:par>
                              <p:cTn id="96" fill="hold">
                                <p:stCondLst>
                                  <p:cond delay="10530"/>
                                </p:stCondLst>
                                <p:childTnLst>
                                  <p:par>
                                    <p:cTn id="97" presetID="16" presetClass="entr" presetSubtype="26" fill="hold" grpId="0" nodeType="after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barn(inHorizontal)">
                                          <p:cBhvr>
                                            <p:cTn id="99" dur="500"/>
                                            <p:tgtEl>
                                              <p:spTgt spid="2"/>
                                            </p:tgtEl>
                                          </p:cBhvr>
                                        </p:animEffect>
                                      </p:childTnLst>
                                    </p:cTn>
                                  </p:par>
                                </p:childTnLst>
                              </p:cTn>
                            </p:par>
                            <p:par>
                              <p:cTn id="100" fill="hold">
                                <p:stCondLst>
                                  <p:cond delay="11030"/>
                                </p:stCondLst>
                                <p:childTnLst>
                                  <p:par>
                                    <p:cTn id="101" presetID="4" presetClass="entr" presetSubtype="16" fill="hold" grpId="0" nodeType="afterEffect">
                                      <p:stCondLst>
                                        <p:cond delay="0"/>
                                      </p:stCondLst>
                                      <p:childTnLst>
                                        <p:set>
                                          <p:cBhvr>
                                            <p:cTn id="102" dur="1000" fill="hold">
                                              <p:stCondLst>
                                                <p:cond delay="0"/>
                                              </p:stCondLst>
                                            </p:cTn>
                                            <p:tgtEl>
                                              <p:spTgt spid="32"/>
                                            </p:tgtEl>
                                            <p:attrNameLst>
                                              <p:attrName>style.visibility</p:attrName>
                                            </p:attrNameLst>
                                          </p:cBhvr>
                                          <p:to>
                                            <p:strVal val="visible"/>
                                          </p:to>
                                        </p:set>
                                        <p:animEffect transition="in" filter="box(in)">
                                          <p:cBhvr>
                                            <p:cTn id="103" dur="1000"/>
                                            <p:tgtEl>
                                              <p:spTgt spid="32"/>
                                            </p:tgtEl>
                                          </p:cBhvr>
                                        </p:animEffect>
                                      </p:childTnLst>
                                    </p:cTn>
                                  </p:par>
                                </p:childTnLst>
                              </p:cTn>
                            </p:par>
                            <p:par>
                              <p:cTn id="104" fill="hold">
                                <p:stCondLst>
                                  <p:cond delay="12030"/>
                                </p:stCondLst>
                                <p:childTnLst>
                                  <p:par>
                                    <p:cTn id="105" presetID="4" presetClass="entr" presetSubtype="16" fill="hold" grpId="0" nodeType="afterEffect">
                                      <p:stCondLst>
                                        <p:cond delay="0"/>
                                      </p:stCondLst>
                                      <p:childTnLst>
                                        <p:set>
                                          <p:cBhvr>
                                            <p:cTn id="106" dur="1000" fill="hold">
                                              <p:stCondLst>
                                                <p:cond delay="0"/>
                                              </p:stCondLst>
                                            </p:cTn>
                                            <p:tgtEl>
                                              <p:spTgt spid="33"/>
                                            </p:tgtEl>
                                            <p:attrNameLst>
                                              <p:attrName>style.visibility</p:attrName>
                                            </p:attrNameLst>
                                          </p:cBhvr>
                                          <p:to>
                                            <p:strVal val="visible"/>
                                          </p:to>
                                        </p:set>
                                        <p:animEffect transition="in" filter="box(in)">
                                          <p:cBhvr>
                                            <p:cTn id="107" dur="1000"/>
                                            <p:tgtEl>
                                              <p:spTgt spid="33"/>
                                            </p:tgtEl>
                                          </p:cBhvr>
                                        </p:animEffect>
                                      </p:childTnLst>
                                    </p:cTn>
                                  </p:par>
                                </p:childTnLst>
                              </p:cTn>
                            </p:par>
                            <p:par>
                              <p:cTn id="108" fill="hold">
                                <p:stCondLst>
                                  <p:cond delay="13030"/>
                                </p:stCondLst>
                                <p:childTnLst>
                                  <p:par>
                                    <p:cTn id="109" presetID="16" presetClass="entr" presetSubtype="26" fill="hold" grpId="0" nodeType="afterEffect">
                                      <p:stCondLst>
                                        <p:cond delay="0"/>
                                      </p:stCondLst>
                                      <p:childTnLst>
                                        <p:set>
                                          <p:cBhvr>
                                            <p:cTn id="110" dur="1" fill="hold">
                                              <p:stCondLst>
                                                <p:cond delay="0"/>
                                              </p:stCondLst>
                                            </p:cTn>
                                            <p:tgtEl>
                                              <p:spTgt spid="5"/>
                                            </p:tgtEl>
                                            <p:attrNameLst>
                                              <p:attrName>style.visibility</p:attrName>
                                            </p:attrNameLst>
                                          </p:cBhvr>
                                          <p:to>
                                            <p:strVal val="visible"/>
                                          </p:to>
                                        </p:set>
                                        <p:animEffect transition="in" filter="barn(inHorizontal)">
                                          <p:cBhvr>
                                            <p:cTn id="111" dur="500"/>
                                            <p:tgtEl>
                                              <p:spTgt spid="5"/>
                                            </p:tgtEl>
                                          </p:cBhvr>
                                        </p:animEffect>
                                      </p:childTnLst>
                                    </p:cTn>
                                  </p:par>
                                </p:childTnLst>
                              </p:cTn>
                            </p:par>
                          </p:childTnLst>
                        </p:cTn>
                      </p:par>
                      <p:par>
                        <p:cTn id="112" fill="hold">
                          <p:stCondLst>
                            <p:cond delay="indefinite"/>
                          </p:stCondLst>
                          <p:childTnLst>
                            <p:par>
                              <p:cTn id="113" fill="hold">
                                <p:stCondLst>
                                  <p:cond delay="0"/>
                                </p:stCondLst>
                                <p:childTnLst>
                                  <p:par>
                                    <p:cTn id="114" presetID="4" presetClass="entr" presetSubtype="16" fill="hold" grpId="0" nodeType="clickEffect">
                                      <p:stCondLst>
                                        <p:cond delay="0"/>
                                      </p:stCondLst>
                                      <p:childTnLst>
                                        <p:set>
                                          <p:cBhvr>
                                            <p:cTn id="115" dur="1000" fill="hold">
                                              <p:stCondLst>
                                                <p:cond delay="0"/>
                                              </p:stCondLst>
                                            </p:cTn>
                                            <p:tgtEl>
                                              <p:spTgt spid="34"/>
                                            </p:tgtEl>
                                            <p:attrNameLst>
                                              <p:attrName>style.visibility</p:attrName>
                                            </p:attrNameLst>
                                          </p:cBhvr>
                                          <p:to>
                                            <p:strVal val="visible"/>
                                          </p:to>
                                        </p:set>
                                        <p:animEffect transition="in" filter="box(in)">
                                          <p:cBhvr>
                                            <p:cTn id="116" dur="1000"/>
                                            <p:tgtEl>
                                              <p:spTgt spid="34"/>
                                            </p:tgtEl>
                                          </p:cBhvr>
                                        </p:animEffect>
                                      </p:childTnLst>
                                    </p:cTn>
                                  </p:par>
                                  <p:par>
                                    <p:cTn id="117" presetID="4" presetClass="entr" presetSubtype="16" fill="hold" grpId="0" nodeType="withEffect">
                                      <p:stCondLst>
                                        <p:cond delay="0"/>
                                      </p:stCondLst>
                                      <p:childTnLst>
                                        <p:set>
                                          <p:cBhvr>
                                            <p:cTn id="118" dur="1000" fill="hold">
                                              <p:stCondLst>
                                                <p:cond delay="0"/>
                                              </p:stCondLst>
                                            </p:cTn>
                                            <p:tgtEl>
                                              <p:spTgt spid="35"/>
                                            </p:tgtEl>
                                            <p:attrNameLst>
                                              <p:attrName>style.visibility</p:attrName>
                                            </p:attrNameLst>
                                          </p:cBhvr>
                                          <p:to>
                                            <p:strVal val="visible"/>
                                          </p:to>
                                        </p:set>
                                        <p:animEffect transition="in" filter="box(in)">
                                          <p:cBhvr>
                                            <p:cTn id="11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animBg="1"/>
          <p:bldP spid="6" grpId="0"/>
          <p:bldP spid="9" grpId="0"/>
          <p:bldP spid="14" grpId="0" bldLvl="0" animBg="1"/>
          <p:bldP spid="15" grpId="0"/>
          <p:bldP spid="16" grpId="0"/>
          <p:bldP spid="17" grpId="0" bldLvl="0" animBg="1"/>
          <p:bldP spid="18" grpId="0"/>
          <p:bldP spid="19" grpId="0"/>
          <p:bldP spid="20" grpId="0" bldLvl="0" animBg="1"/>
          <p:bldP spid="21" grpId="0"/>
          <p:bldP spid="22" grpId="0"/>
          <p:bldP spid="23" grpId="0"/>
          <p:bldP spid="27" grpId="0" bldLvl="0" animBg="1"/>
          <p:bldP spid="28" grpId="0"/>
          <p:bldP spid="29" grpId="0"/>
          <p:bldP spid="2" grpId="0" bldLvl="0" animBg="1"/>
          <p:bldP spid="5" grpId="0" bldLvl="0" animBg="1"/>
          <p:bldP spid="33" grpId="0"/>
          <p:bldP spid="32" grpId="0"/>
          <p:bldP spid="34" grpId="0"/>
          <p:bldP spid="3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33875" y="1590675"/>
            <a:ext cx="107950" cy="3239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矩形 3"/>
          <p:cNvSpPr/>
          <p:nvPr/>
        </p:nvSpPr>
        <p:spPr>
          <a:xfrm rot="5400000">
            <a:off x="2898775" y="231775"/>
            <a:ext cx="76200" cy="27933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矩形 5"/>
          <p:cNvSpPr/>
          <p:nvPr/>
        </p:nvSpPr>
        <p:spPr>
          <a:xfrm>
            <a:off x="5035779" y="1590360"/>
            <a:ext cx="3355397" cy="1341554"/>
          </a:xfrm>
          <a:prstGeom prst="rect">
            <a:avLst/>
          </a:prstGeom>
          <a:solidFill>
            <a:srgbClr val="959A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buClr>
                <a:srgbClr val="13CADD"/>
              </a:buClr>
            </a:pPr>
            <a:r>
              <a:rPr lang="zh-CN" altLang="en-US" sz="1400" dirty="0">
                <a:solidFill>
                  <a:schemeClr val="bg1"/>
                </a:solidFill>
                <a:cs typeface="+mn-ea"/>
                <a:sym typeface="+mn-lt"/>
              </a:rPr>
              <a:t>显示教师或学生登录的个人信息</a:t>
            </a:r>
            <a:endParaRPr lang="zh-CN" altLang="en-US" sz="1400" dirty="0">
              <a:solidFill>
                <a:schemeClr val="bg1"/>
              </a:solidFill>
              <a:cs typeface="+mn-ea"/>
              <a:sym typeface="+mn-lt"/>
            </a:endParaRPr>
          </a:p>
        </p:txBody>
      </p:sp>
      <p:sp>
        <p:nvSpPr>
          <p:cNvPr id="7" name="矩形 6"/>
          <p:cNvSpPr/>
          <p:nvPr/>
        </p:nvSpPr>
        <p:spPr>
          <a:xfrm>
            <a:off x="5035779" y="3362535"/>
            <a:ext cx="3355397" cy="1258598"/>
          </a:xfrm>
          <a:prstGeom prst="rect">
            <a:avLst/>
          </a:prstGeom>
          <a:solidFill>
            <a:srgbClr val="5358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buClr>
                <a:srgbClr val="13CADD"/>
              </a:buClr>
            </a:pPr>
            <a:r>
              <a:rPr lang="zh-CN" altLang="en-US" sz="1400" dirty="0">
                <a:solidFill>
                  <a:schemeClr val="bg1"/>
                </a:solidFill>
                <a:cs typeface="+mn-ea"/>
                <a:sym typeface="+mn-lt"/>
              </a:rPr>
              <a:t>点击注销按钮可以返回登录界面并且需要重新登录才可以进入小程序</a:t>
            </a:r>
            <a:endParaRPr lang="zh-CN" altLang="en-US" sz="1400" dirty="0">
              <a:solidFill>
                <a:schemeClr val="bg1"/>
              </a:solidFill>
              <a:cs typeface="+mn-ea"/>
              <a:sym typeface="+mn-lt"/>
            </a:endParaRPr>
          </a:p>
        </p:txBody>
      </p:sp>
      <p:sp>
        <p:nvSpPr>
          <p:cNvPr id="8"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个人中心</a:t>
            </a:r>
            <a:endParaRPr lang="zh-CN" altLang="en-US" sz="2400" dirty="0">
              <a:cs typeface="+mn-ea"/>
              <a:sym typeface="+mn-lt"/>
            </a:endParaRPr>
          </a:p>
        </p:txBody>
      </p:sp>
      <p:cxnSp>
        <p:nvCxnSpPr>
          <p:cNvPr id="10" name="直接连接符 9"/>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547644" y="160019"/>
            <a:ext cx="2934296" cy="617517"/>
            <a:chOff x="6547644" y="160019"/>
            <a:chExt cx="2934296" cy="617517"/>
          </a:xfrm>
        </p:grpSpPr>
        <p:sp>
          <p:nvSpPr>
            <p:cNvPr id="12" name="TextBox 20"/>
            <p:cNvSpPr txBox="1"/>
            <p:nvPr/>
          </p:nvSpPr>
          <p:spPr>
            <a:xfrm>
              <a:off x="6547644" y="160019"/>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13" name="TextBox 20"/>
            <p:cNvSpPr txBox="1"/>
            <p:nvPr/>
          </p:nvSpPr>
          <p:spPr>
            <a:xfrm>
              <a:off x="7413983" y="317161"/>
              <a:ext cx="2067957" cy="460375"/>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a:p>
              <a:endParaRPr lang="zh-CN" altLang="en-US" sz="1200" dirty="0">
                <a:cs typeface="+mn-ea"/>
                <a:sym typeface="+mn-lt"/>
              </a:endParaRPr>
            </a:p>
          </p:txBody>
        </p:sp>
        <p:sp>
          <p:nvSpPr>
            <p:cNvPr id="14" name="TextBox 20"/>
            <p:cNvSpPr txBox="1"/>
            <p:nvPr/>
          </p:nvSpPr>
          <p:spPr>
            <a:xfrm>
              <a:off x="7385900" y="56940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15" name="任意多边形: 形状 14"/>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 name="图片 15"/>
          <p:cNvPicPr>
            <a:picLocks noChangeAspect="1"/>
          </p:cNvPicPr>
          <p:nvPr/>
        </p:nvPicPr>
        <p:blipFill>
          <a:blip r:embed="rId1"/>
          <a:stretch>
            <a:fillRect/>
          </a:stretch>
        </p:blipFill>
        <p:spPr>
          <a:xfrm>
            <a:off x="1660525" y="1734820"/>
            <a:ext cx="2553335" cy="3030855"/>
          </a:xfrm>
          <a:prstGeom prst="rect">
            <a:avLst/>
          </a:prstGeom>
          <a:ln>
            <a:solidFill>
              <a:schemeClr val="tx1"/>
            </a:solidFill>
          </a:ln>
        </p:spPr>
      </p:pic>
      <p:sp>
        <p:nvSpPr>
          <p:cNvPr id="21" name="矩形 20"/>
          <p:cNvSpPr/>
          <p:nvPr/>
        </p:nvSpPr>
        <p:spPr>
          <a:xfrm>
            <a:off x="464551" y="914880"/>
            <a:ext cx="8280722" cy="1153160"/>
          </a:xfrm>
          <a:prstGeom prst="rect">
            <a:avLst/>
          </a:prstGeom>
        </p:spPr>
        <p:txBody>
          <a:bodyPr wrap="square">
            <a:spAutoFit/>
          </a:bodyPr>
          <a:p>
            <a:pPr marL="285750" indent="-285750" algn="just">
              <a:spcAft>
                <a:spcPts val="600"/>
              </a:spcAft>
              <a:buClr>
                <a:srgbClr val="00544A"/>
              </a:buClr>
              <a:buFont typeface="Wingdings" panose="05000000000000000000" pitchFamily="2" charset="2"/>
              <a:buChar char="Ø"/>
            </a:pPr>
            <a:r>
              <a:rPr lang="zh-CN" altLang="en-US" sz="3200" dirty="0">
                <a:solidFill>
                  <a:schemeClr val="accent2"/>
                </a:solidFill>
                <a:cs typeface="+mn-ea"/>
                <a:sym typeface="+mn-lt"/>
              </a:rPr>
              <a:t>显示个人资料</a:t>
            </a:r>
            <a:endParaRPr lang="en-US" altLang="zh-CN" sz="3200" dirty="0">
              <a:solidFill>
                <a:schemeClr val="accent2"/>
              </a:solidFill>
              <a:cs typeface="+mn-ea"/>
              <a:sym typeface="+mn-lt"/>
            </a:endParaRPr>
          </a:p>
          <a:p>
            <a:pPr marL="742950" lvl="1" indent="-285750" algn="just">
              <a:spcAft>
                <a:spcPts val="600"/>
              </a:spcAft>
              <a:buClr>
                <a:srgbClr val="00544A"/>
              </a:buClr>
              <a:buFont typeface="Wingdings" panose="05000000000000000000" pitchFamily="2" charset="2"/>
              <a:buChar char="Ø"/>
            </a:pPr>
            <a:endParaRPr lang="en-US" altLang="zh-CN" sz="3200" dirty="0">
              <a:solidFill>
                <a:schemeClr val="accent2"/>
              </a:solidFill>
              <a:cs typeface="+mn-ea"/>
              <a:sym typeface="+mn-lt"/>
            </a:endParaRPr>
          </a:p>
        </p:txBody>
      </p:sp>
      <p:sp>
        <p:nvSpPr>
          <p:cNvPr id="22" name="矩形 21"/>
          <p:cNvSpPr/>
          <p:nvPr/>
        </p:nvSpPr>
        <p:spPr>
          <a:xfrm>
            <a:off x="1432560" y="1590675"/>
            <a:ext cx="107950" cy="3239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23" name="矩形 22"/>
          <p:cNvSpPr/>
          <p:nvPr/>
        </p:nvSpPr>
        <p:spPr>
          <a:xfrm rot="5400000">
            <a:off x="2894330" y="3368675"/>
            <a:ext cx="85725" cy="30092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grpSp>
        <p:nvGrpSpPr>
          <p:cNvPr id="62" name="组合 61"/>
          <p:cNvGrpSpPr/>
          <p:nvPr/>
        </p:nvGrpSpPr>
        <p:grpSpPr>
          <a:xfrm>
            <a:off x="6760845"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25" name="矩形 24">
            <a:hlinkClick r:id="rId2"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300"/>
                                        <p:tgtEl>
                                          <p:spTgt spid="10"/>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8"/>
                                        </p:tgtEl>
                                        <p:attrNameLst>
                                          <p:attrName>style.visibility</p:attrName>
                                        </p:attrNameLst>
                                      </p:cBhvr>
                                      <p:to>
                                        <p:strVal val="visible"/>
                                      </p:to>
                                    </p:set>
                                    <p:anim calcmode="lin" valueType="num">
                                      <p:cBhvr additive="base">
                                        <p:cTn id="15" dur="400" fill="hold"/>
                                        <p:tgtEl>
                                          <p:spTgt spid="8"/>
                                        </p:tgtEl>
                                        <p:attrNameLst>
                                          <p:attrName>ppt_x</p:attrName>
                                        </p:attrNameLst>
                                      </p:cBhvr>
                                      <p:tavLst>
                                        <p:tav tm="0">
                                          <p:val>
                                            <p:strVal val="0-#ppt_w/2"/>
                                          </p:val>
                                        </p:tav>
                                        <p:tav tm="100000">
                                          <p:val>
                                            <p:strVal val="#ppt_x"/>
                                          </p:val>
                                        </p:tav>
                                      </p:tavLst>
                                    </p:anim>
                                    <p:anim calcmode="lin" valueType="num">
                                      <p:cBhvr additive="base">
                                        <p:cTn id="16" dur="400" fill="hold"/>
                                        <p:tgtEl>
                                          <p:spTgt spid="8"/>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400"/>
                                        <p:tgtEl>
                                          <p:spTgt spid="11"/>
                                        </p:tgtEl>
                                      </p:cBhvr>
                                    </p:animEffect>
                                  </p:childTnLst>
                                </p:cTn>
                              </p:par>
                            </p:childTnLst>
                          </p:cTn>
                        </p:par>
                        <p:par>
                          <p:cTn id="20" fill="hold">
                            <p:stCondLst>
                              <p:cond delay="920"/>
                            </p:stCondLst>
                            <p:childTnLst>
                              <p:par>
                                <p:cTn id="21" presetID="16" presetClass="entr" presetSubtype="2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par>
                          <p:cTn id="24" fill="hold">
                            <p:stCondLst>
                              <p:cond delay="1420"/>
                            </p:stCondLst>
                            <p:childTnLst>
                              <p:par>
                                <p:cTn id="25" presetID="16" presetClass="entr" presetSubtype="2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par>
                          <p:cTn id="28" fill="hold">
                            <p:stCondLst>
                              <p:cond delay="192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2420"/>
                            </p:stCondLst>
                            <p:childTnLst>
                              <p:par>
                                <p:cTn id="33" presetID="22" presetClass="entr" presetSubtype="1"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par>
                          <p:cTn id="36" fill="hold">
                            <p:stCondLst>
                              <p:cond delay="2920"/>
                            </p:stCondLst>
                            <p:childTnLst>
                              <p:par>
                                <p:cTn id="37" presetID="22" presetClass="entr" presetSubtype="8"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p:stCondLst>
                              <p:cond delay="3420"/>
                            </p:stCondLst>
                            <p:childTnLst>
                              <p:par>
                                <p:cTn id="41" presetID="22" presetClass="entr" presetSubtype="1"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childTnLst>
                          </p:cTn>
                        </p:par>
                        <p:par>
                          <p:cTn id="44" fill="hold">
                            <p:stCondLst>
                              <p:cond delay="392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420"/>
                            </p:stCondLst>
                            <p:childTnLst>
                              <p:par>
                                <p:cTn id="49" presetID="4" presetClass="entr" presetSubtype="16"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ox(in)">
                                      <p:cBhvr>
                                        <p:cTn id="51" dur="2000"/>
                                        <p:tgtEl>
                                          <p:spTgt spid="16"/>
                                        </p:tgtEl>
                                      </p:cBhvr>
                                    </p:animEffect>
                                  </p:childTnLst>
                                </p:cTn>
                              </p:par>
                              <p:par>
                                <p:cTn id="52" presetID="2" presetClass="entr" presetSubtype="8"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400" fill="hold"/>
                                        <p:tgtEl>
                                          <p:spTgt spid="25"/>
                                        </p:tgtEl>
                                        <p:attrNameLst>
                                          <p:attrName>ppt_x</p:attrName>
                                        </p:attrNameLst>
                                      </p:cBhvr>
                                      <p:tavLst>
                                        <p:tav tm="0">
                                          <p:val>
                                            <p:strVal val="0-#ppt_w/2"/>
                                          </p:val>
                                        </p:tav>
                                        <p:tav tm="100000">
                                          <p:val>
                                            <p:strVal val="#ppt_x"/>
                                          </p:val>
                                        </p:tav>
                                      </p:tavLst>
                                    </p:anim>
                                    <p:anim calcmode="lin" valueType="num">
                                      <p:cBhvr additive="base">
                                        <p:cTn id="55" dur="4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6" grpId="0" bldLvl="0" animBg="1"/>
      <p:bldP spid="7" grpId="0" bldLvl="0" animBg="1"/>
      <p:bldP spid="8" grpId="0"/>
      <p:bldP spid="15" grpId="0" bldLvl="0" animBg="1"/>
      <p:bldP spid="21" grpId="0"/>
      <p:bldP spid="22" grpId="0" bldLvl="0" animBg="1"/>
      <p:bldP spid="23" grpId="0" bldLvl="0" animBg="1"/>
      <p:bldP spid="2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9316" y="1062831"/>
            <a:ext cx="1171610" cy="580377"/>
            <a:chOff x="4065694" y="3931859"/>
            <a:chExt cx="2811555" cy="1364131"/>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31859"/>
              <a:ext cx="2005436" cy="615648"/>
            </a:xfrm>
            <a:prstGeom prst="rect">
              <a:avLst/>
            </a:prstGeom>
            <a:noFill/>
          </p:spPr>
          <p:txBody>
            <a:bodyPr wrap="square" rtlCol="0">
              <a:spAutoFit/>
            </a:bodyPr>
            <a:lstStyle/>
            <a:p>
              <a:r>
                <a:rPr lang="zh-CN" altLang="en-US" sz="1100" dirty="0">
                  <a:solidFill>
                    <a:schemeClr val="bg1"/>
                  </a:solidFill>
                  <a:cs typeface="+mn-ea"/>
                  <a:sym typeface="+mn-lt"/>
                </a:rPr>
                <a:t>项目名称</a:t>
              </a:r>
              <a:endParaRPr lang="id-ID" altLang="zh-CN" sz="1100" dirty="0">
                <a:solidFill>
                  <a:schemeClr val="bg1"/>
                </a:solidFill>
                <a:cs typeface="+mn-ea"/>
                <a:sym typeface="+mn-lt"/>
              </a:endParaRPr>
            </a:p>
          </p:txBody>
        </p:sp>
        <p:sp>
          <p:nvSpPr>
            <p:cNvPr id="8" name="TextBox 53"/>
            <p:cNvSpPr txBox="1"/>
            <p:nvPr/>
          </p:nvSpPr>
          <p:spPr>
            <a:xfrm>
              <a:off x="4065694" y="4630327"/>
              <a:ext cx="2811555"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系统小程序端</a:t>
              </a:r>
              <a:endParaRPr lang="zh-CN" altLang="en-US" sz="1250" dirty="0">
                <a:solidFill>
                  <a:schemeClr val="tx1">
                    <a:lumMod val="75000"/>
                    <a:lumOff val="25000"/>
                  </a:schemeClr>
                </a:solidFill>
                <a:cs typeface="+mn-ea"/>
                <a:sym typeface="+mn-lt"/>
              </a:endParaRPr>
            </a:p>
          </p:txBody>
        </p:sp>
      </p:grpSp>
      <p:sp>
        <p:nvSpPr>
          <p:cNvPr id="9" name="TextBox 54"/>
          <p:cNvSpPr txBox="1"/>
          <p:nvPr/>
        </p:nvSpPr>
        <p:spPr>
          <a:xfrm>
            <a:off x="640468" y="1840882"/>
            <a:ext cx="406799" cy="523113"/>
          </a:xfrm>
          <a:prstGeom prst="rect">
            <a:avLst/>
          </a:prstGeom>
          <a:noFill/>
        </p:spPr>
        <p:txBody>
          <a:bodyPr wrap="square" lIns="36470" tIns="18235" rIns="36470" bIns="18235" rtlCol="0">
            <a:spAutoFit/>
          </a:bodyPr>
          <a:lstStyle/>
          <a:p>
            <a:r>
              <a:rPr lang="id-ID" sz="3160" dirty="0">
                <a:solidFill>
                  <a:schemeClr val="bg1">
                    <a:lumMod val="50000"/>
                  </a:schemeClr>
                </a:solidFill>
                <a:cs typeface="+mn-ea"/>
                <a:sym typeface="+mn-lt"/>
              </a:rPr>
              <a:t>1</a:t>
            </a:r>
            <a:r>
              <a:rPr lang="en-US" sz="3160" dirty="0">
                <a:solidFill>
                  <a:schemeClr val="bg1">
                    <a:lumMod val="50000"/>
                  </a:schemeClr>
                </a:solidFill>
                <a:cs typeface="+mn-ea"/>
                <a:sym typeface="+mn-lt"/>
              </a:rPr>
              <a:t>.</a:t>
            </a:r>
            <a:endParaRPr lang="id-ID" sz="3160" dirty="0">
              <a:solidFill>
                <a:schemeClr val="bg1">
                  <a:lumMod val="50000"/>
                </a:schemeClr>
              </a:solidFill>
              <a:cs typeface="+mn-ea"/>
              <a:sym typeface="+mn-lt"/>
            </a:endParaRPr>
          </a:p>
        </p:txBody>
      </p:sp>
      <p:sp>
        <p:nvSpPr>
          <p:cNvPr id="10" name="Rectangle 19"/>
          <p:cNvSpPr/>
          <p:nvPr/>
        </p:nvSpPr>
        <p:spPr>
          <a:xfrm>
            <a:off x="993964" y="1841121"/>
            <a:ext cx="2884106"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教师使用栏</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教师可以录入和修改课程、课程内容，以及查询学生选课和评论课程的信息</a:t>
            </a:r>
            <a:endParaRPr lang="zh-CN" altLang="en-US" sz="1000" dirty="0">
              <a:solidFill>
                <a:schemeClr val="bg1">
                  <a:lumMod val="50000"/>
                </a:schemeClr>
              </a:solidFill>
              <a:cs typeface="+mn-ea"/>
              <a:sym typeface="+mn-lt"/>
            </a:endParaRPr>
          </a:p>
        </p:txBody>
      </p:sp>
      <p:sp>
        <p:nvSpPr>
          <p:cNvPr id="11" name="TextBox 56"/>
          <p:cNvSpPr txBox="1"/>
          <p:nvPr/>
        </p:nvSpPr>
        <p:spPr>
          <a:xfrm>
            <a:off x="640468" y="2850012"/>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2.</a:t>
            </a:r>
            <a:endParaRPr lang="id-ID" sz="3160" dirty="0">
              <a:solidFill>
                <a:schemeClr val="bg1">
                  <a:lumMod val="50000"/>
                </a:schemeClr>
              </a:solidFill>
              <a:cs typeface="+mn-ea"/>
              <a:sym typeface="+mn-lt"/>
            </a:endParaRPr>
          </a:p>
        </p:txBody>
      </p:sp>
      <p:sp>
        <p:nvSpPr>
          <p:cNvPr id="12" name="Rectangle 19"/>
          <p:cNvSpPr/>
          <p:nvPr/>
        </p:nvSpPr>
        <p:spPr>
          <a:xfrm>
            <a:off x="993964" y="2910578"/>
            <a:ext cx="2884106"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学生使用栏</a:t>
            </a:r>
            <a:endParaRPr lang="zh-CN" altLang="en-US"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学生可以选择课程和查看自己所选课程以及评论和查看对所选课程知识点的掌握情况</a:t>
            </a:r>
            <a:endParaRPr lang="zh-CN" altLang="en-US" sz="1000" dirty="0">
              <a:solidFill>
                <a:schemeClr val="bg1">
                  <a:lumMod val="50000"/>
                </a:schemeClr>
              </a:solidFill>
              <a:cs typeface="+mn-ea"/>
              <a:sym typeface="+mn-lt"/>
            </a:endParaRPr>
          </a:p>
        </p:txBody>
      </p:sp>
      <p:sp>
        <p:nvSpPr>
          <p:cNvPr id="13" name="TextBox 58"/>
          <p:cNvSpPr txBox="1"/>
          <p:nvPr/>
        </p:nvSpPr>
        <p:spPr>
          <a:xfrm>
            <a:off x="640468" y="3738461"/>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3.</a:t>
            </a:r>
            <a:endParaRPr lang="id-ID" sz="3160" dirty="0">
              <a:solidFill>
                <a:schemeClr val="bg1">
                  <a:lumMod val="50000"/>
                </a:schemeClr>
              </a:solidFill>
              <a:cs typeface="+mn-ea"/>
              <a:sym typeface="+mn-lt"/>
            </a:endParaRPr>
          </a:p>
        </p:txBody>
      </p:sp>
      <p:sp>
        <p:nvSpPr>
          <p:cNvPr id="14" name="Rectangle 19"/>
          <p:cNvSpPr/>
          <p:nvPr/>
        </p:nvSpPr>
        <p:spPr>
          <a:xfrm>
            <a:off x="981899" y="3799026"/>
            <a:ext cx="2884106" cy="81978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反馈栏</a:t>
            </a:r>
            <a:endParaRPr lang="zh-CN" altLang="en-US" sz="1200" b="1" dirty="0">
              <a:solidFill>
                <a:schemeClr val="accent4">
                  <a:lumMod val="60000"/>
                  <a:lumOff val="40000"/>
                </a:schemeClr>
              </a:solidFill>
              <a:cs typeface="+mn-ea"/>
              <a:sym typeface="+mn-lt"/>
            </a:endParaRPr>
          </a:p>
          <a:p>
            <a:pPr>
              <a:lnSpc>
                <a:spcPct val="150000"/>
              </a:lnSpc>
            </a:pPr>
            <a:r>
              <a:rPr lang="zh-CN" altLang="en-US" sz="1200" dirty="0">
                <a:solidFill>
                  <a:schemeClr val="bg1">
                    <a:lumMod val="50000"/>
                  </a:schemeClr>
                </a:solidFill>
                <a:cs typeface="+mn-ea"/>
                <a:sym typeface="+mn-lt"/>
              </a:rPr>
              <a:t>  </a:t>
            </a:r>
            <a:r>
              <a:rPr lang="zh-CN" altLang="en-US" sz="1000" dirty="0">
                <a:solidFill>
                  <a:schemeClr val="bg1">
                    <a:lumMod val="50000"/>
                  </a:schemeClr>
                </a:solidFill>
                <a:cs typeface="+mn-ea"/>
                <a:sym typeface="+mn-lt"/>
              </a:rPr>
              <a:t>教师和学生可以查看所选课程以及课程内容的掌握情况和查看课程评论的信息</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859250" y="276295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48760" y="3695096"/>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首页</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474200" y="168314"/>
            <a:ext cx="2886455" cy="583565"/>
            <a:chOff x="6474200" y="168314"/>
            <a:chExt cx="2886455" cy="583565"/>
          </a:xfrm>
        </p:grpSpPr>
        <p:sp>
          <p:nvSpPr>
            <p:cNvPr id="35" name="TextBox 20"/>
            <p:cNvSpPr txBox="1"/>
            <p:nvPr/>
          </p:nvSpPr>
          <p:spPr>
            <a:xfrm>
              <a:off x="6474200" y="168314"/>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36" name="TextBox 20"/>
            <p:cNvSpPr txBox="1"/>
            <p:nvPr/>
          </p:nvSpPr>
          <p:spPr>
            <a:xfrm>
              <a:off x="7292698" y="26509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37" name="TextBox 20"/>
            <p:cNvSpPr txBox="1"/>
            <p:nvPr/>
          </p:nvSpPr>
          <p:spPr>
            <a:xfrm>
              <a:off x="7131265" y="50780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1"/>
          <a:stretch>
            <a:fillRect/>
          </a:stretch>
        </p:blipFill>
        <p:spPr>
          <a:xfrm>
            <a:off x="5853430" y="815975"/>
            <a:ext cx="2892425" cy="4138295"/>
          </a:xfrm>
          <a:prstGeom prst="rect">
            <a:avLst/>
          </a:prstGeom>
          <a:ln>
            <a:solidFill>
              <a:schemeClr val="tx1"/>
            </a:solidFill>
          </a:ln>
        </p:spPr>
      </p:pic>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25" name="矩形 24">
            <a:hlinkClick r:id="rId2"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400"/>
                                        <p:tgtEl>
                                          <p:spTgt spid="34"/>
                                        </p:tgtEl>
                                      </p:cBhvr>
                                    </p:animEffect>
                                  </p:childTnLst>
                                </p:cTn>
                              </p:par>
                            </p:childTnLst>
                          </p:cTn>
                        </p:par>
                        <p:par>
                          <p:cTn id="20" fill="hold">
                            <p:stCondLst>
                              <p:cond delay="84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par>
                          <p:cTn id="24" fill="hold">
                            <p:stCondLst>
                              <p:cond delay="134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par>
                          <p:cTn id="28" fill="hold">
                            <p:stCondLst>
                              <p:cond delay="1840"/>
                            </p:stCondLst>
                            <p:childTnLst>
                              <p:par>
                                <p:cTn id="29" presetID="12" presetClass="entr" presetSubtype="4"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childTnLst>
                          </p:cTn>
                        </p:par>
                        <p:par>
                          <p:cTn id="33" fill="hold">
                            <p:stCondLst>
                              <p:cond delay="234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2840"/>
                            </p:stCondLst>
                            <p:childTnLst>
                              <p:par>
                                <p:cTn id="39" presetID="14" presetClass="entr" presetSubtype="1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randombar(horizontal)">
                                      <p:cBhvr>
                                        <p:cTn id="41" dur="500"/>
                                        <p:tgtEl>
                                          <p:spTgt spid="11"/>
                                        </p:tgtEl>
                                      </p:cBhvr>
                                    </p:animEffect>
                                  </p:childTnLst>
                                </p:cTn>
                              </p:par>
                            </p:childTnLst>
                          </p:cTn>
                        </p:par>
                        <p:par>
                          <p:cTn id="42" fill="hold">
                            <p:stCondLst>
                              <p:cond delay="3340"/>
                            </p:stCondLst>
                            <p:childTnLst>
                              <p:par>
                                <p:cTn id="43" presetID="1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p:tgtEl>
                                          <p:spTgt spid="12"/>
                                        </p:tgtEl>
                                        <p:attrNameLst>
                                          <p:attrName>ppt_y</p:attrName>
                                        </p:attrNameLst>
                                      </p:cBhvr>
                                      <p:tavLst>
                                        <p:tav tm="0">
                                          <p:val>
                                            <p:strVal val="#ppt_y+#ppt_h*1.125000"/>
                                          </p:val>
                                        </p:tav>
                                        <p:tav tm="100000">
                                          <p:val>
                                            <p:strVal val="#ppt_y"/>
                                          </p:val>
                                        </p:tav>
                                      </p:tavLst>
                                    </p:anim>
                                    <p:animEffect transition="in" filter="wipe(up)">
                                      <p:cBhvr>
                                        <p:cTn id="46" dur="500"/>
                                        <p:tgtEl>
                                          <p:spTgt spid="12"/>
                                        </p:tgtEl>
                                      </p:cBhvr>
                                    </p:animEffect>
                                  </p:childTnLst>
                                </p:cTn>
                              </p:par>
                            </p:childTnLst>
                          </p:cTn>
                        </p:par>
                        <p:par>
                          <p:cTn id="47" fill="hold">
                            <p:stCondLst>
                              <p:cond delay="3840"/>
                            </p:stCondLst>
                            <p:childTnLst>
                              <p:par>
                                <p:cTn id="48" presetID="12" presetClass="entr" presetSubtype="4"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p:tgtEl>
                                          <p:spTgt spid="16"/>
                                        </p:tgtEl>
                                        <p:attrNameLst>
                                          <p:attrName>ppt_y</p:attrName>
                                        </p:attrNameLst>
                                      </p:cBhvr>
                                      <p:tavLst>
                                        <p:tav tm="0">
                                          <p:val>
                                            <p:strVal val="#ppt_y+#ppt_h*1.125000"/>
                                          </p:val>
                                        </p:tav>
                                        <p:tav tm="100000">
                                          <p:val>
                                            <p:strVal val="#ppt_y"/>
                                          </p:val>
                                        </p:tav>
                                      </p:tavLst>
                                    </p:anim>
                                    <p:animEffect transition="in" filter="wipe(up)">
                                      <p:cBhvr>
                                        <p:cTn id="51" dur="500"/>
                                        <p:tgtEl>
                                          <p:spTgt spid="16"/>
                                        </p:tgtEl>
                                      </p:cBhvr>
                                    </p:animEffect>
                                  </p:childTnLst>
                                </p:cTn>
                              </p:par>
                            </p:childTnLst>
                          </p:cTn>
                        </p:par>
                        <p:par>
                          <p:cTn id="52" fill="hold">
                            <p:stCondLst>
                              <p:cond delay="4340"/>
                            </p:stCondLst>
                            <p:childTnLst>
                              <p:par>
                                <p:cTn id="53" presetID="14" presetClass="entr" presetSubtype="1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randombar(horizontal)">
                                      <p:cBhvr>
                                        <p:cTn id="55" dur="500"/>
                                        <p:tgtEl>
                                          <p:spTgt spid="13"/>
                                        </p:tgtEl>
                                      </p:cBhvr>
                                    </p:animEffect>
                                  </p:childTnLst>
                                </p:cTn>
                              </p:par>
                            </p:childTnLst>
                          </p:cTn>
                        </p:par>
                        <p:par>
                          <p:cTn id="56" fill="hold">
                            <p:stCondLst>
                              <p:cond delay="4840"/>
                            </p:stCondLst>
                            <p:childTnLst>
                              <p:par>
                                <p:cTn id="57" presetID="12" presetClass="entr" presetSubtype="4"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p:tgtEl>
                                          <p:spTgt spid="14"/>
                                        </p:tgtEl>
                                        <p:attrNameLst>
                                          <p:attrName>ppt_y</p:attrName>
                                        </p:attrNameLst>
                                      </p:cBhvr>
                                      <p:tavLst>
                                        <p:tav tm="0">
                                          <p:val>
                                            <p:strVal val="#ppt_y+#ppt_h*1.125000"/>
                                          </p:val>
                                        </p:tav>
                                        <p:tav tm="100000">
                                          <p:val>
                                            <p:strVal val="#ppt_y"/>
                                          </p:val>
                                        </p:tav>
                                      </p:tavLst>
                                    </p:anim>
                                    <p:animEffect transition="in" filter="wipe(up)">
                                      <p:cBhvr>
                                        <p:cTn id="60" dur="500"/>
                                        <p:tgtEl>
                                          <p:spTgt spid="14"/>
                                        </p:tgtEl>
                                      </p:cBhvr>
                                    </p:animEffect>
                                  </p:childTnLst>
                                </p:cTn>
                              </p:par>
                            </p:childTnLst>
                          </p:cTn>
                        </p:par>
                        <p:par>
                          <p:cTn id="61" fill="hold">
                            <p:stCondLst>
                              <p:cond delay="5340"/>
                            </p:stCondLst>
                            <p:childTnLst>
                              <p:par>
                                <p:cTn id="62" presetID="18" presetClass="entr" presetSubtype="12" fill="hold" nodeType="afterEffect">
                                  <p:stCondLst>
                                    <p:cond delay="0"/>
                                  </p:stCondLst>
                                  <p:childTnLst>
                                    <p:set>
                                      <p:cBhvr>
                                        <p:cTn id="63" dur="1000" fill="hold">
                                          <p:stCondLst>
                                            <p:cond delay="0"/>
                                          </p:stCondLst>
                                        </p:cTn>
                                        <p:tgtEl>
                                          <p:spTgt spid="3"/>
                                        </p:tgtEl>
                                        <p:attrNameLst>
                                          <p:attrName>style.visibility</p:attrName>
                                        </p:attrNameLst>
                                      </p:cBhvr>
                                      <p:to>
                                        <p:strVal val="visible"/>
                                      </p:to>
                                    </p:set>
                                    <p:animEffect transition="in" filter="strips(downLeft)">
                                      <p:cBhvr>
                                        <p:cTn id="64" dur="1000"/>
                                        <p:tgtEl>
                                          <p:spTgt spid="3"/>
                                        </p:tgtEl>
                                      </p:cBhvr>
                                    </p:animEffect>
                                  </p:childTnLst>
                                </p:cTn>
                              </p:par>
                              <p:par>
                                <p:cTn id="65" presetID="2" presetClass="entr" presetSubtype="8"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400" fill="hold"/>
                                        <p:tgtEl>
                                          <p:spTgt spid="25"/>
                                        </p:tgtEl>
                                        <p:attrNameLst>
                                          <p:attrName>ppt_x</p:attrName>
                                        </p:attrNameLst>
                                      </p:cBhvr>
                                      <p:tavLst>
                                        <p:tav tm="0">
                                          <p:val>
                                            <p:strVal val="0-#ppt_w/2"/>
                                          </p:val>
                                        </p:tav>
                                        <p:tav tm="100000">
                                          <p:val>
                                            <p:strVal val="#ppt_x"/>
                                          </p:val>
                                        </p:tav>
                                      </p:tavLst>
                                    </p:anim>
                                    <p:anim calcmode="lin" valueType="num">
                                      <p:cBhvr additive="base">
                                        <p:cTn id="68" dur="4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31" grpId="0"/>
      <p:bldP spid="38" grpId="0" bldLvl="0" animBg="1"/>
      <p:bldP spid="2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7468" y="1622624"/>
            <a:ext cx="7580550" cy="2603596"/>
            <a:chOff x="1735272" y="1792523"/>
            <a:chExt cx="5784054" cy="1986576"/>
          </a:xfrm>
        </p:grpSpPr>
        <p:sp>
          <p:nvSpPr>
            <p:cNvPr id="3" name="Freeform 21">
              <a:hlinkClick r:id="rId1" action="ppaction://hlinksldjump"/>
            </p:cNvPr>
            <p:cNvSpPr/>
            <p:nvPr/>
          </p:nvSpPr>
          <p:spPr bwMode="auto">
            <a:xfrm>
              <a:off x="3575845" y="1792523"/>
              <a:ext cx="974725" cy="973438"/>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solidFill>
              <a:schemeClr val="accent2"/>
            </a:solidFill>
            <a:ln>
              <a:noFill/>
            </a:ln>
          </p:spPr>
          <p:txBody>
            <a:bodyPr/>
            <a:lstStyle/>
            <a:p>
              <a:endParaRPr lang="zh-CN" altLang="en-US" sz="2940">
                <a:cs typeface="+mn-ea"/>
                <a:sym typeface="+mn-lt"/>
              </a:endParaRPr>
            </a:p>
          </p:txBody>
        </p:sp>
        <p:sp>
          <p:nvSpPr>
            <p:cNvPr id="4" name="Freeform 22">
              <a:hlinkClick r:id="rId2" action="ppaction://hlinksldjump"/>
            </p:cNvPr>
            <p:cNvSpPr/>
            <p:nvPr/>
          </p:nvSpPr>
          <p:spPr bwMode="auto">
            <a:xfrm>
              <a:off x="4588670" y="1792523"/>
              <a:ext cx="973137" cy="973438"/>
            </a:xfrm>
            <a:custGeom>
              <a:avLst/>
              <a:gdLst>
                <a:gd name="T0" fmla="*/ 283 w 565"/>
                <a:gd name="T1" fmla="*/ 0 h 565"/>
                <a:gd name="T2" fmla="*/ 565 w 565"/>
                <a:gd name="T3" fmla="*/ 0 h 565"/>
                <a:gd name="T4" fmla="*/ 565 w 565"/>
                <a:gd name="T5" fmla="*/ 283 h 565"/>
                <a:gd name="T6" fmla="*/ 283 w 565"/>
                <a:gd name="T7" fmla="*/ 565 h 565"/>
                <a:gd name="T8" fmla="*/ 0 w 565"/>
                <a:gd name="T9" fmla="*/ 565 h 565"/>
                <a:gd name="T10" fmla="*/ 0 w 565"/>
                <a:gd name="T11" fmla="*/ 283 h 565"/>
                <a:gd name="T12" fmla="*/ 283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solidFill>
              <a:srgbClr val="53585F"/>
            </a:solidFill>
            <a:ln>
              <a:noFill/>
            </a:ln>
          </p:spPr>
          <p:txBody>
            <a:bodyPr/>
            <a:lstStyle/>
            <a:p>
              <a:endParaRPr lang="zh-CN" altLang="en-US" sz="2940">
                <a:cs typeface="+mn-ea"/>
                <a:sym typeface="+mn-lt"/>
              </a:endParaRPr>
            </a:p>
          </p:txBody>
        </p:sp>
        <p:sp>
          <p:nvSpPr>
            <p:cNvPr id="5" name="Freeform 23">
              <a:hlinkClick r:id="rId3" action="ppaction://hlinksldjump"/>
            </p:cNvPr>
            <p:cNvSpPr/>
            <p:nvPr/>
          </p:nvSpPr>
          <p:spPr bwMode="auto">
            <a:xfrm>
              <a:off x="3589799" y="2805661"/>
              <a:ext cx="974725" cy="973438"/>
            </a:xfrm>
            <a:custGeom>
              <a:avLst/>
              <a:gdLst>
                <a:gd name="T0" fmla="*/ 282 w 565"/>
                <a:gd name="T1" fmla="*/ 565 h 565"/>
                <a:gd name="T2" fmla="*/ 0 w 565"/>
                <a:gd name="T3" fmla="*/ 565 h 565"/>
                <a:gd name="T4" fmla="*/ 0 w 565"/>
                <a:gd name="T5" fmla="*/ 283 h 565"/>
                <a:gd name="T6" fmla="*/ 282 w 565"/>
                <a:gd name="T7" fmla="*/ 0 h 565"/>
                <a:gd name="T8" fmla="*/ 565 w 565"/>
                <a:gd name="T9" fmla="*/ 0 h 565"/>
                <a:gd name="T10" fmla="*/ 565 w 565"/>
                <a:gd name="T11" fmla="*/ 283 h 565"/>
                <a:gd name="T12" fmla="*/ 282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565"/>
                  </a:moveTo>
                  <a:cubicBezTo>
                    <a:pt x="0" y="565"/>
                    <a:pt x="0" y="565"/>
                    <a:pt x="0" y="565"/>
                  </a:cubicBezTo>
                  <a:cubicBezTo>
                    <a:pt x="0" y="283"/>
                    <a:pt x="0" y="283"/>
                    <a:pt x="0" y="283"/>
                  </a:cubicBezTo>
                  <a:cubicBezTo>
                    <a:pt x="0" y="127"/>
                    <a:pt x="126" y="0"/>
                    <a:pt x="282" y="0"/>
                  </a:cubicBezTo>
                  <a:cubicBezTo>
                    <a:pt x="565" y="0"/>
                    <a:pt x="565" y="0"/>
                    <a:pt x="565" y="0"/>
                  </a:cubicBezTo>
                  <a:cubicBezTo>
                    <a:pt x="565" y="283"/>
                    <a:pt x="565" y="283"/>
                    <a:pt x="565" y="283"/>
                  </a:cubicBezTo>
                  <a:cubicBezTo>
                    <a:pt x="565" y="439"/>
                    <a:pt x="438" y="565"/>
                    <a:pt x="282" y="565"/>
                  </a:cubicBezTo>
                  <a:close/>
                </a:path>
              </a:pathLst>
            </a:custGeom>
            <a:solidFill>
              <a:srgbClr val="959AA2"/>
            </a:solidFill>
            <a:ln>
              <a:noFill/>
            </a:ln>
          </p:spPr>
          <p:txBody>
            <a:bodyPr/>
            <a:lstStyle/>
            <a:p>
              <a:endParaRPr lang="zh-CN" altLang="en-US" sz="2940">
                <a:cs typeface="+mn-ea"/>
                <a:sym typeface="+mn-lt"/>
              </a:endParaRPr>
            </a:p>
          </p:txBody>
        </p:sp>
        <p:sp>
          <p:nvSpPr>
            <p:cNvPr id="6" name="Freeform 24">
              <a:hlinkClick r:id="rId4" action="ppaction://hlinksldjump"/>
            </p:cNvPr>
            <p:cNvSpPr/>
            <p:nvPr/>
          </p:nvSpPr>
          <p:spPr bwMode="auto">
            <a:xfrm>
              <a:off x="4588670" y="2805661"/>
              <a:ext cx="973137" cy="973438"/>
            </a:xfrm>
            <a:custGeom>
              <a:avLst/>
              <a:gdLst>
                <a:gd name="T0" fmla="*/ 283 w 565"/>
                <a:gd name="T1" fmla="*/ 565 h 565"/>
                <a:gd name="T2" fmla="*/ 565 w 565"/>
                <a:gd name="T3" fmla="*/ 565 h 565"/>
                <a:gd name="T4" fmla="*/ 565 w 565"/>
                <a:gd name="T5" fmla="*/ 283 h 565"/>
                <a:gd name="T6" fmla="*/ 283 w 565"/>
                <a:gd name="T7" fmla="*/ 0 h 565"/>
                <a:gd name="T8" fmla="*/ 0 w 565"/>
                <a:gd name="T9" fmla="*/ 0 h 565"/>
                <a:gd name="T10" fmla="*/ 0 w 565"/>
                <a:gd name="T11" fmla="*/ 283 h 565"/>
                <a:gd name="T12" fmla="*/ 283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565"/>
                  </a:moveTo>
                  <a:cubicBezTo>
                    <a:pt x="565" y="565"/>
                    <a:pt x="565" y="565"/>
                    <a:pt x="565" y="565"/>
                  </a:cubicBezTo>
                  <a:cubicBezTo>
                    <a:pt x="565" y="283"/>
                    <a:pt x="565" y="283"/>
                    <a:pt x="565" y="283"/>
                  </a:cubicBezTo>
                  <a:cubicBezTo>
                    <a:pt x="565" y="127"/>
                    <a:pt x="439" y="0"/>
                    <a:pt x="283" y="0"/>
                  </a:cubicBezTo>
                  <a:cubicBezTo>
                    <a:pt x="0" y="0"/>
                    <a:pt x="0" y="0"/>
                    <a:pt x="0" y="0"/>
                  </a:cubicBezTo>
                  <a:cubicBezTo>
                    <a:pt x="0" y="283"/>
                    <a:pt x="0" y="283"/>
                    <a:pt x="0" y="283"/>
                  </a:cubicBezTo>
                  <a:cubicBezTo>
                    <a:pt x="0" y="439"/>
                    <a:pt x="127" y="565"/>
                    <a:pt x="283" y="565"/>
                  </a:cubicBezTo>
                  <a:close/>
                </a:path>
              </a:pathLst>
            </a:custGeom>
            <a:solidFill>
              <a:schemeClr val="bg1">
                <a:lumMod val="75000"/>
              </a:schemeClr>
            </a:solidFill>
            <a:ln>
              <a:noFill/>
            </a:ln>
          </p:spPr>
          <p:txBody>
            <a:bodyPr/>
            <a:lstStyle/>
            <a:p>
              <a:endParaRPr lang="zh-CN" altLang="en-US" sz="2940">
                <a:cs typeface="+mn-ea"/>
                <a:sym typeface="+mn-lt"/>
              </a:endParaRPr>
            </a:p>
          </p:txBody>
        </p:sp>
        <p:sp>
          <p:nvSpPr>
            <p:cNvPr id="7" name="Rectangle 25">
              <a:hlinkClick r:id="rId1" action="ppaction://hlinksldjump"/>
            </p:cNvPr>
            <p:cNvSpPr>
              <a:spLocks noChangeArrowheads="1"/>
            </p:cNvSpPr>
            <p:nvPr/>
          </p:nvSpPr>
          <p:spPr bwMode="auto">
            <a:xfrm>
              <a:off x="3589503" y="2091467"/>
              <a:ext cx="850320" cy="21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dirty="0">
                  <a:solidFill>
                    <a:schemeClr val="bg1"/>
                  </a:solidFill>
                  <a:cs typeface="+mn-ea"/>
                  <a:sym typeface="+mn-lt"/>
                </a:rPr>
                <a:t>录入课程</a:t>
              </a:r>
              <a:endParaRPr lang="zh-CN" altLang="zh-CN" dirty="0">
                <a:solidFill>
                  <a:schemeClr val="bg1"/>
                </a:solidFill>
                <a:cs typeface="+mn-ea"/>
                <a:sym typeface="+mn-lt"/>
              </a:endParaRPr>
            </a:p>
          </p:txBody>
        </p:sp>
        <p:sp>
          <p:nvSpPr>
            <p:cNvPr id="8" name="Rectangle 26">
              <a:hlinkClick r:id="rId2" action="ppaction://hlinksldjump"/>
            </p:cNvPr>
            <p:cNvSpPr>
              <a:spLocks noChangeArrowheads="1"/>
            </p:cNvSpPr>
            <p:nvPr/>
          </p:nvSpPr>
          <p:spPr bwMode="auto">
            <a:xfrm>
              <a:off x="4761540" y="2069664"/>
              <a:ext cx="735975" cy="21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dirty="0">
                  <a:solidFill>
                    <a:schemeClr val="bg1"/>
                  </a:solidFill>
                  <a:cs typeface="+mn-ea"/>
                  <a:sym typeface="+mn-lt"/>
                </a:rPr>
                <a:t>修改知识</a:t>
              </a:r>
              <a:endParaRPr lang="zh-CN" altLang="zh-CN" dirty="0">
                <a:solidFill>
                  <a:schemeClr val="bg1"/>
                </a:solidFill>
                <a:cs typeface="+mn-ea"/>
                <a:sym typeface="+mn-lt"/>
              </a:endParaRPr>
            </a:p>
          </p:txBody>
        </p:sp>
        <p:sp>
          <p:nvSpPr>
            <p:cNvPr id="9" name="Rectangle 27">
              <a:hlinkClick r:id="rId3" action="ppaction://hlinksldjump"/>
            </p:cNvPr>
            <p:cNvSpPr>
              <a:spLocks noChangeArrowheads="1"/>
            </p:cNvSpPr>
            <p:nvPr/>
          </p:nvSpPr>
          <p:spPr bwMode="auto">
            <a:xfrm>
              <a:off x="3641830" y="3118635"/>
              <a:ext cx="797993" cy="21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a:solidFill>
                    <a:schemeClr val="bg1"/>
                  </a:solidFill>
                  <a:cs typeface="+mn-ea"/>
                  <a:sym typeface="+mn-lt"/>
                </a:rPr>
                <a:t>查看课程</a:t>
              </a:r>
              <a:endParaRPr lang="zh-CN" altLang="zh-CN">
                <a:solidFill>
                  <a:schemeClr val="bg1"/>
                </a:solidFill>
                <a:cs typeface="+mn-ea"/>
                <a:sym typeface="+mn-lt"/>
              </a:endParaRPr>
            </a:p>
          </p:txBody>
        </p:sp>
        <p:sp>
          <p:nvSpPr>
            <p:cNvPr id="10" name="Rectangle 28">
              <a:hlinkClick r:id="rId4" action="ppaction://hlinksldjump"/>
            </p:cNvPr>
            <p:cNvSpPr>
              <a:spLocks noChangeArrowheads="1"/>
            </p:cNvSpPr>
            <p:nvPr/>
          </p:nvSpPr>
          <p:spPr bwMode="auto">
            <a:xfrm>
              <a:off x="4728593" y="3148190"/>
              <a:ext cx="769407" cy="21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zh-CN" dirty="0">
                  <a:solidFill>
                    <a:schemeClr val="bg1"/>
                  </a:solidFill>
                  <a:cs typeface="+mn-ea"/>
                  <a:sym typeface="+mn-lt"/>
                </a:rPr>
                <a:t>学生评论</a:t>
              </a:r>
              <a:endParaRPr lang="zh-CN" altLang="zh-CN" dirty="0">
                <a:solidFill>
                  <a:schemeClr val="bg1"/>
                </a:solidFill>
                <a:cs typeface="+mn-ea"/>
                <a:sym typeface="+mn-lt"/>
              </a:endParaRPr>
            </a:p>
          </p:txBody>
        </p:sp>
        <p:sp>
          <p:nvSpPr>
            <p:cNvPr id="11" name="椭圆 10"/>
            <p:cNvSpPr/>
            <p:nvPr/>
          </p:nvSpPr>
          <p:spPr>
            <a:xfrm>
              <a:off x="4320209" y="2536523"/>
              <a:ext cx="503582" cy="503737"/>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cs typeface="+mn-ea"/>
                <a:sym typeface="+mn-lt"/>
              </a:endParaRPr>
            </a:p>
          </p:txBody>
        </p:sp>
        <p:sp>
          <p:nvSpPr>
            <p:cNvPr id="12" name="Freeform 6"/>
            <p:cNvSpPr>
              <a:spLocks noEditPoints="1"/>
            </p:cNvSpPr>
            <p:nvPr/>
          </p:nvSpPr>
          <p:spPr bwMode="auto">
            <a:xfrm>
              <a:off x="4440358" y="2687553"/>
              <a:ext cx="263284" cy="201676"/>
            </a:xfrm>
            <a:custGeom>
              <a:avLst/>
              <a:gdLst>
                <a:gd name="T0" fmla="*/ 218 w 235"/>
                <a:gd name="T1" fmla="*/ 76 h 180"/>
                <a:gd name="T2" fmla="*/ 230 w 235"/>
                <a:gd name="T3" fmla="*/ 106 h 180"/>
                <a:gd name="T4" fmla="*/ 206 w 235"/>
                <a:gd name="T5" fmla="*/ 107 h 180"/>
                <a:gd name="T6" fmla="*/ 117 w 235"/>
                <a:gd name="T7" fmla="*/ 180 h 180"/>
                <a:gd name="T8" fmla="*/ 54 w 235"/>
                <a:gd name="T9" fmla="*/ 154 h 180"/>
                <a:gd name="T10" fmla="*/ 66 w 235"/>
                <a:gd name="T11" fmla="*/ 141 h 180"/>
                <a:gd name="T12" fmla="*/ 117 w 235"/>
                <a:gd name="T13" fmla="*/ 162 h 180"/>
                <a:gd name="T14" fmla="*/ 187 w 235"/>
                <a:gd name="T15" fmla="*/ 107 h 180"/>
                <a:gd name="T16" fmla="*/ 162 w 235"/>
                <a:gd name="T17" fmla="*/ 99 h 180"/>
                <a:gd name="T18" fmla="*/ 178 w 235"/>
                <a:gd name="T19" fmla="*/ 76 h 180"/>
                <a:gd name="T20" fmla="*/ 203 w 235"/>
                <a:gd name="T21" fmla="*/ 58 h 180"/>
                <a:gd name="T22" fmla="*/ 204 w 235"/>
                <a:gd name="T23" fmla="*/ 87 h 180"/>
                <a:gd name="T24" fmla="*/ 198 w 235"/>
                <a:gd name="T25" fmla="*/ 79 h 180"/>
                <a:gd name="T26" fmla="*/ 190 w 235"/>
                <a:gd name="T27" fmla="*/ 90 h 180"/>
                <a:gd name="T28" fmla="*/ 199 w 235"/>
                <a:gd name="T29" fmla="*/ 90 h 180"/>
                <a:gd name="T30" fmla="*/ 204 w 235"/>
                <a:gd name="T31" fmla="*/ 87 h 180"/>
                <a:gd name="T32" fmla="*/ 30 w 235"/>
                <a:gd name="T33" fmla="*/ 120 h 180"/>
                <a:gd name="T34" fmla="*/ 44 w 235"/>
                <a:gd name="T35" fmla="*/ 120 h 180"/>
                <a:gd name="T36" fmla="*/ 71 w 235"/>
                <a:gd name="T37" fmla="*/ 87 h 180"/>
                <a:gd name="T38" fmla="*/ 73 w 235"/>
                <a:gd name="T39" fmla="*/ 81 h 180"/>
                <a:gd name="T40" fmla="*/ 47 w 235"/>
                <a:gd name="T41" fmla="*/ 72 h 180"/>
                <a:gd name="T42" fmla="*/ 117 w 235"/>
                <a:gd name="T43" fmla="*/ 18 h 180"/>
                <a:gd name="T44" fmla="*/ 168 w 235"/>
                <a:gd name="T45" fmla="*/ 39 h 180"/>
                <a:gd name="T46" fmla="*/ 180 w 235"/>
                <a:gd name="T47" fmla="*/ 26 h 180"/>
                <a:gd name="T48" fmla="*/ 117 w 235"/>
                <a:gd name="T49" fmla="*/ 0 h 180"/>
                <a:gd name="T50" fmla="*/ 29 w 235"/>
                <a:gd name="T51" fmla="*/ 72 h 180"/>
                <a:gd name="T52" fmla="*/ 4 w 235"/>
                <a:gd name="T53" fmla="*/ 74 h 180"/>
                <a:gd name="T54" fmla="*/ 16 w 235"/>
                <a:gd name="T55" fmla="*/ 104 h 180"/>
                <a:gd name="T56" fmla="*/ 30 w 235"/>
                <a:gd name="T57" fmla="*/ 93 h 180"/>
                <a:gd name="T58" fmla="*/ 29 w 235"/>
                <a:gd name="T59" fmla="*/ 90 h 180"/>
                <a:gd name="T60" fmla="*/ 37 w 235"/>
                <a:gd name="T61" fmla="*/ 90 h 180"/>
                <a:gd name="T62" fmla="*/ 43 w 235"/>
                <a:gd name="T63" fmla="*/ 93 h 180"/>
                <a:gd name="T64" fmla="*/ 30 w 235"/>
                <a:gd name="T65" fmla="*/ 9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5" h="180">
                  <a:moveTo>
                    <a:pt x="205" y="60"/>
                  </a:moveTo>
                  <a:cubicBezTo>
                    <a:pt x="218" y="76"/>
                    <a:pt x="218" y="76"/>
                    <a:pt x="218" y="76"/>
                  </a:cubicBezTo>
                  <a:cubicBezTo>
                    <a:pt x="232" y="93"/>
                    <a:pt x="232" y="93"/>
                    <a:pt x="232" y="93"/>
                  </a:cubicBezTo>
                  <a:cubicBezTo>
                    <a:pt x="235" y="97"/>
                    <a:pt x="234" y="103"/>
                    <a:pt x="230" y="106"/>
                  </a:cubicBezTo>
                  <a:cubicBezTo>
                    <a:pt x="228" y="107"/>
                    <a:pt x="226" y="108"/>
                    <a:pt x="224" y="107"/>
                  </a:cubicBezTo>
                  <a:cubicBezTo>
                    <a:pt x="206" y="107"/>
                    <a:pt x="206" y="107"/>
                    <a:pt x="206" y="107"/>
                  </a:cubicBezTo>
                  <a:cubicBezTo>
                    <a:pt x="202" y="127"/>
                    <a:pt x="192" y="144"/>
                    <a:pt x="177" y="157"/>
                  </a:cubicBezTo>
                  <a:cubicBezTo>
                    <a:pt x="162" y="171"/>
                    <a:pt x="140" y="180"/>
                    <a:pt x="117" y="180"/>
                  </a:cubicBezTo>
                  <a:cubicBezTo>
                    <a:pt x="105" y="180"/>
                    <a:pt x="94" y="177"/>
                    <a:pt x="83" y="173"/>
                  </a:cubicBezTo>
                  <a:cubicBezTo>
                    <a:pt x="72" y="168"/>
                    <a:pt x="62" y="162"/>
                    <a:pt x="54" y="154"/>
                  </a:cubicBezTo>
                  <a:cubicBezTo>
                    <a:pt x="50" y="150"/>
                    <a:pt x="50" y="144"/>
                    <a:pt x="54" y="141"/>
                  </a:cubicBezTo>
                  <a:cubicBezTo>
                    <a:pt x="57" y="137"/>
                    <a:pt x="63" y="137"/>
                    <a:pt x="66" y="141"/>
                  </a:cubicBezTo>
                  <a:cubicBezTo>
                    <a:pt x="73" y="148"/>
                    <a:pt x="81" y="153"/>
                    <a:pt x="90" y="157"/>
                  </a:cubicBezTo>
                  <a:cubicBezTo>
                    <a:pt x="98" y="160"/>
                    <a:pt x="108" y="162"/>
                    <a:pt x="117" y="162"/>
                  </a:cubicBezTo>
                  <a:cubicBezTo>
                    <a:pt x="136" y="162"/>
                    <a:pt x="153" y="155"/>
                    <a:pt x="166" y="144"/>
                  </a:cubicBezTo>
                  <a:cubicBezTo>
                    <a:pt x="176" y="134"/>
                    <a:pt x="184" y="122"/>
                    <a:pt x="187" y="107"/>
                  </a:cubicBezTo>
                  <a:cubicBezTo>
                    <a:pt x="171" y="107"/>
                    <a:pt x="171" y="107"/>
                    <a:pt x="171" y="107"/>
                  </a:cubicBezTo>
                  <a:cubicBezTo>
                    <a:pt x="166" y="107"/>
                    <a:pt x="162" y="104"/>
                    <a:pt x="162" y="99"/>
                  </a:cubicBezTo>
                  <a:cubicBezTo>
                    <a:pt x="162" y="96"/>
                    <a:pt x="163" y="95"/>
                    <a:pt x="164" y="93"/>
                  </a:cubicBezTo>
                  <a:cubicBezTo>
                    <a:pt x="178" y="76"/>
                    <a:pt x="178" y="76"/>
                    <a:pt x="178" y="76"/>
                  </a:cubicBezTo>
                  <a:cubicBezTo>
                    <a:pt x="191" y="59"/>
                    <a:pt x="191" y="59"/>
                    <a:pt x="191" y="59"/>
                  </a:cubicBezTo>
                  <a:cubicBezTo>
                    <a:pt x="194" y="56"/>
                    <a:pt x="200" y="55"/>
                    <a:pt x="203" y="58"/>
                  </a:cubicBezTo>
                  <a:cubicBezTo>
                    <a:pt x="204" y="58"/>
                    <a:pt x="205" y="59"/>
                    <a:pt x="205" y="60"/>
                  </a:cubicBezTo>
                  <a:close/>
                  <a:moveTo>
                    <a:pt x="204" y="87"/>
                  </a:moveTo>
                  <a:cubicBezTo>
                    <a:pt x="204" y="87"/>
                    <a:pt x="204" y="87"/>
                    <a:pt x="204" y="87"/>
                  </a:cubicBezTo>
                  <a:cubicBezTo>
                    <a:pt x="198" y="79"/>
                    <a:pt x="198" y="79"/>
                    <a:pt x="198" y="79"/>
                  </a:cubicBezTo>
                  <a:cubicBezTo>
                    <a:pt x="192" y="87"/>
                    <a:pt x="192" y="87"/>
                    <a:pt x="192" y="87"/>
                  </a:cubicBezTo>
                  <a:cubicBezTo>
                    <a:pt x="190" y="90"/>
                    <a:pt x="190" y="90"/>
                    <a:pt x="190" y="90"/>
                  </a:cubicBezTo>
                  <a:cubicBezTo>
                    <a:pt x="198" y="90"/>
                    <a:pt x="198" y="90"/>
                    <a:pt x="198" y="90"/>
                  </a:cubicBezTo>
                  <a:cubicBezTo>
                    <a:pt x="198" y="90"/>
                    <a:pt x="198" y="90"/>
                    <a:pt x="199" y="90"/>
                  </a:cubicBezTo>
                  <a:cubicBezTo>
                    <a:pt x="206" y="90"/>
                    <a:pt x="206" y="90"/>
                    <a:pt x="206" y="90"/>
                  </a:cubicBezTo>
                  <a:cubicBezTo>
                    <a:pt x="204" y="87"/>
                    <a:pt x="204" y="87"/>
                    <a:pt x="204" y="87"/>
                  </a:cubicBezTo>
                  <a:close/>
                  <a:moveTo>
                    <a:pt x="30" y="120"/>
                  </a:moveTo>
                  <a:cubicBezTo>
                    <a:pt x="30" y="120"/>
                    <a:pt x="30" y="120"/>
                    <a:pt x="30" y="120"/>
                  </a:cubicBezTo>
                  <a:cubicBezTo>
                    <a:pt x="30" y="121"/>
                    <a:pt x="31" y="121"/>
                    <a:pt x="31" y="122"/>
                  </a:cubicBezTo>
                  <a:cubicBezTo>
                    <a:pt x="35" y="125"/>
                    <a:pt x="41" y="124"/>
                    <a:pt x="44" y="120"/>
                  </a:cubicBezTo>
                  <a:cubicBezTo>
                    <a:pt x="57" y="104"/>
                    <a:pt x="57" y="104"/>
                    <a:pt x="57" y="104"/>
                  </a:cubicBezTo>
                  <a:cubicBezTo>
                    <a:pt x="71" y="87"/>
                    <a:pt x="71" y="87"/>
                    <a:pt x="71" y="87"/>
                  </a:cubicBezTo>
                  <a:cubicBezTo>
                    <a:pt x="71" y="87"/>
                    <a:pt x="71" y="87"/>
                    <a:pt x="71" y="87"/>
                  </a:cubicBezTo>
                  <a:cubicBezTo>
                    <a:pt x="72" y="85"/>
                    <a:pt x="73" y="83"/>
                    <a:pt x="73" y="81"/>
                  </a:cubicBezTo>
                  <a:cubicBezTo>
                    <a:pt x="73" y="76"/>
                    <a:pt x="68" y="72"/>
                    <a:pt x="64" y="72"/>
                  </a:cubicBezTo>
                  <a:cubicBezTo>
                    <a:pt x="47" y="72"/>
                    <a:pt x="47" y="72"/>
                    <a:pt x="47" y="72"/>
                  </a:cubicBezTo>
                  <a:cubicBezTo>
                    <a:pt x="51" y="58"/>
                    <a:pt x="58" y="45"/>
                    <a:pt x="69" y="36"/>
                  </a:cubicBezTo>
                  <a:cubicBezTo>
                    <a:pt x="82" y="25"/>
                    <a:pt x="98" y="18"/>
                    <a:pt x="117" y="18"/>
                  </a:cubicBezTo>
                  <a:cubicBezTo>
                    <a:pt x="127" y="18"/>
                    <a:pt x="136" y="20"/>
                    <a:pt x="144" y="23"/>
                  </a:cubicBezTo>
                  <a:cubicBezTo>
                    <a:pt x="153" y="27"/>
                    <a:pt x="161" y="32"/>
                    <a:pt x="168" y="39"/>
                  </a:cubicBezTo>
                  <a:cubicBezTo>
                    <a:pt x="171" y="42"/>
                    <a:pt x="177" y="42"/>
                    <a:pt x="180" y="39"/>
                  </a:cubicBezTo>
                  <a:cubicBezTo>
                    <a:pt x="184" y="35"/>
                    <a:pt x="184" y="30"/>
                    <a:pt x="180" y="26"/>
                  </a:cubicBezTo>
                  <a:cubicBezTo>
                    <a:pt x="172" y="18"/>
                    <a:pt x="162" y="11"/>
                    <a:pt x="151" y="7"/>
                  </a:cubicBezTo>
                  <a:cubicBezTo>
                    <a:pt x="141" y="2"/>
                    <a:pt x="129" y="0"/>
                    <a:pt x="117" y="0"/>
                  </a:cubicBezTo>
                  <a:cubicBezTo>
                    <a:pt x="94" y="0"/>
                    <a:pt x="73" y="9"/>
                    <a:pt x="57" y="23"/>
                  </a:cubicBezTo>
                  <a:cubicBezTo>
                    <a:pt x="43" y="35"/>
                    <a:pt x="33" y="53"/>
                    <a:pt x="29" y="72"/>
                  </a:cubicBezTo>
                  <a:cubicBezTo>
                    <a:pt x="11" y="72"/>
                    <a:pt x="11" y="72"/>
                    <a:pt x="11" y="72"/>
                  </a:cubicBezTo>
                  <a:cubicBezTo>
                    <a:pt x="9" y="72"/>
                    <a:pt x="6" y="73"/>
                    <a:pt x="4" y="74"/>
                  </a:cubicBezTo>
                  <a:cubicBezTo>
                    <a:pt x="1" y="77"/>
                    <a:pt x="0" y="83"/>
                    <a:pt x="3" y="87"/>
                  </a:cubicBezTo>
                  <a:cubicBezTo>
                    <a:pt x="16" y="104"/>
                    <a:pt x="16" y="104"/>
                    <a:pt x="16" y="104"/>
                  </a:cubicBezTo>
                  <a:cubicBezTo>
                    <a:pt x="30" y="120"/>
                    <a:pt x="30" y="120"/>
                    <a:pt x="30" y="120"/>
                  </a:cubicBezTo>
                  <a:close/>
                  <a:moveTo>
                    <a:pt x="30" y="93"/>
                  </a:moveTo>
                  <a:cubicBezTo>
                    <a:pt x="30" y="93"/>
                    <a:pt x="30" y="93"/>
                    <a:pt x="30" y="93"/>
                  </a:cubicBezTo>
                  <a:cubicBezTo>
                    <a:pt x="29" y="90"/>
                    <a:pt x="29" y="90"/>
                    <a:pt x="29" y="90"/>
                  </a:cubicBezTo>
                  <a:cubicBezTo>
                    <a:pt x="36" y="90"/>
                    <a:pt x="36" y="90"/>
                    <a:pt x="36" y="90"/>
                  </a:cubicBezTo>
                  <a:cubicBezTo>
                    <a:pt x="37" y="90"/>
                    <a:pt x="37" y="90"/>
                    <a:pt x="37" y="90"/>
                  </a:cubicBezTo>
                  <a:cubicBezTo>
                    <a:pt x="45" y="90"/>
                    <a:pt x="45" y="90"/>
                    <a:pt x="45" y="90"/>
                  </a:cubicBezTo>
                  <a:cubicBezTo>
                    <a:pt x="43" y="93"/>
                    <a:pt x="43" y="93"/>
                    <a:pt x="43" y="93"/>
                  </a:cubicBezTo>
                  <a:cubicBezTo>
                    <a:pt x="37" y="100"/>
                    <a:pt x="37" y="100"/>
                    <a:pt x="37" y="100"/>
                  </a:cubicBezTo>
                  <a:cubicBezTo>
                    <a:pt x="30" y="93"/>
                    <a:pt x="30" y="93"/>
                    <a:pt x="30" y="93"/>
                  </a:cubicBezTo>
                  <a:close/>
                </a:path>
              </a:pathLst>
            </a:custGeom>
            <a:solidFill>
              <a:schemeClr val="bg1"/>
            </a:solidFill>
            <a:ln>
              <a:noFill/>
            </a:ln>
          </p:spPr>
          <p:txBody>
            <a:bodyPr vert="horz" wrap="square" lIns="67189" tIns="33594" rIns="67189" bIns="33594" numCol="1" anchor="t" anchorCtr="0" compatLnSpc="1"/>
            <a:lstStyle/>
            <a:p>
              <a:endParaRPr lang="zh-CN" altLang="en-US" sz="2940">
                <a:cs typeface="+mn-ea"/>
                <a:sym typeface="+mn-lt"/>
              </a:endParaRPr>
            </a:p>
          </p:txBody>
        </p:sp>
        <p:sp>
          <p:nvSpPr>
            <p:cNvPr id="13" name="Rectangle 37"/>
            <p:cNvSpPr>
              <a:spLocks noChangeArrowheads="1"/>
            </p:cNvSpPr>
            <p:nvPr/>
          </p:nvSpPr>
          <p:spPr bwMode="auto">
            <a:xfrm>
              <a:off x="1805042" y="2027511"/>
              <a:ext cx="1527669" cy="59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20000"/>
                </a:lnSpc>
                <a:spcBef>
                  <a:spcPts val="220"/>
                </a:spcBef>
              </a:pPr>
              <a:r>
                <a:rPr lang="en-US" altLang="zh-CN" sz="1400" dirty="0">
                  <a:solidFill>
                    <a:schemeClr val="bg1">
                      <a:lumMod val="50000"/>
                    </a:schemeClr>
                  </a:solidFill>
                  <a:cs typeface="+mn-ea"/>
                  <a:sym typeface="+mn-lt"/>
                </a:rPr>
                <a:t>    </a:t>
              </a:r>
              <a:r>
                <a:rPr lang="zh-CN" altLang="en-US" sz="1400" dirty="0">
                  <a:solidFill>
                    <a:schemeClr val="bg1">
                      <a:lumMod val="50000"/>
                    </a:schemeClr>
                  </a:solidFill>
                  <a:cs typeface="+mn-ea"/>
                  <a:sym typeface="+mn-lt"/>
                </a:rPr>
                <a:t>教师选择年级学院专业班级后可以录入课程以及课程内容。</a:t>
              </a:r>
              <a:endParaRPr lang="zh-CN" altLang="en-US" sz="1400" dirty="0">
                <a:solidFill>
                  <a:schemeClr val="bg1">
                    <a:lumMod val="50000"/>
                  </a:schemeClr>
                </a:solidFill>
                <a:cs typeface="+mn-ea"/>
                <a:sym typeface="+mn-lt"/>
              </a:endParaRPr>
            </a:p>
          </p:txBody>
        </p:sp>
        <p:sp>
          <p:nvSpPr>
            <p:cNvPr id="14" name="Rectangle 38"/>
            <p:cNvSpPr>
              <a:spLocks noChangeArrowheads="1"/>
            </p:cNvSpPr>
            <p:nvPr/>
          </p:nvSpPr>
          <p:spPr bwMode="auto">
            <a:xfrm>
              <a:off x="1735272" y="2912519"/>
              <a:ext cx="1597520" cy="8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220"/>
                </a:spcBef>
              </a:pPr>
              <a:endParaRPr lang="en-US" altLang="zh-CN" b="1" dirty="0">
                <a:solidFill>
                  <a:schemeClr val="tx1">
                    <a:lumMod val="75000"/>
                    <a:lumOff val="25000"/>
                  </a:schemeClr>
                </a:solidFill>
                <a:cs typeface="+mn-ea"/>
                <a:sym typeface="+mn-lt"/>
              </a:endParaRPr>
            </a:p>
            <a:p>
              <a:pPr algn="l">
                <a:lnSpc>
                  <a:spcPct val="120000"/>
                </a:lnSpc>
                <a:spcBef>
                  <a:spcPts val="220"/>
                </a:spcBef>
              </a:pPr>
              <a:r>
                <a:rPr lang="zh-CN" altLang="en-US" sz="1030" dirty="0">
                  <a:solidFill>
                    <a:schemeClr val="bg1">
                      <a:lumMod val="50000"/>
                    </a:schemeClr>
                  </a:solidFill>
                  <a:cs typeface="+mn-ea"/>
                  <a:sym typeface="+mn-lt"/>
                </a:rPr>
                <a:t>   </a:t>
              </a:r>
              <a:r>
                <a:rPr lang="zh-CN" altLang="en-US" sz="1400" dirty="0">
                  <a:solidFill>
                    <a:schemeClr val="bg1">
                      <a:lumMod val="50000"/>
                    </a:schemeClr>
                  </a:solidFill>
                  <a:cs typeface="+mn-ea"/>
                  <a:sym typeface="+mn-lt"/>
                </a:rPr>
                <a:t> 教师可以查看自己所录入课程的编码以及学生所选课程的信息。</a:t>
              </a:r>
              <a:endParaRPr lang="zh-CN" altLang="en-US" sz="1400" dirty="0">
                <a:solidFill>
                  <a:schemeClr val="bg1">
                    <a:lumMod val="50000"/>
                  </a:schemeClr>
                </a:solidFill>
                <a:cs typeface="+mn-ea"/>
                <a:sym typeface="+mn-lt"/>
              </a:endParaRPr>
            </a:p>
          </p:txBody>
        </p:sp>
        <p:sp>
          <p:nvSpPr>
            <p:cNvPr id="15" name="Rectangle 39"/>
            <p:cNvSpPr>
              <a:spLocks noChangeArrowheads="1"/>
            </p:cNvSpPr>
            <p:nvPr/>
          </p:nvSpPr>
          <p:spPr bwMode="auto">
            <a:xfrm>
              <a:off x="5942534" y="2033969"/>
              <a:ext cx="1576463" cy="59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220"/>
                </a:spcBef>
              </a:pPr>
              <a:r>
                <a:rPr lang="en-US" altLang="zh-CN" sz="1400" dirty="0">
                  <a:solidFill>
                    <a:schemeClr val="bg1">
                      <a:lumMod val="50000"/>
                    </a:schemeClr>
                  </a:solidFill>
                  <a:cs typeface="+mn-ea"/>
                  <a:sym typeface="+mn-lt"/>
                </a:rPr>
                <a:t>    </a:t>
              </a:r>
              <a:r>
                <a:rPr lang="zh-CN" altLang="en-US" sz="1400" dirty="0">
                  <a:solidFill>
                    <a:schemeClr val="bg1">
                      <a:lumMod val="50000"/>
                    </a:schemeClr>
                  </a:solidFill>
                  <a:cs typeface="+mn-ea"/>
                  <a:sym typeface="+mn-lt"/>
                </a:rPr>
                <a:t>教师可以修改所选课程、课程内容以及删除课程的内容。</a:t>
              </a:r>
              <a:endParaRPr lang="zh-CN" altLang="en-US" sz="1400" dirty="0">
                <a:solidFill>
                  <a:schemeClr val="bg1">
                    <a:lumMod val="50000"/>
                  </a:schemeClr>
                </a:solidFill>
                <a:cs typeface="+mn-ea"/>
                <a:sym typeface="+mn-lt"/>
              </a:endParaRPr>
            </a:p>
          </p:txBody>
        </p:sp>
        <p:sp>
          <p:nvSpPr>
            <p:cNvPr id="16" name="Rectangle 40"/>
            <p:cNvSpPr>
              <a:spLocks noChangeArrowheads="1"/>
            </p:cNvSpPr>
            <p:nvPr/>
          </p:nvSpPr>
          <p:spPr bwMode="auto">
            <a:xfrm>
              <a:off x="5909103" y="2912519"/>
              <a:ext cx="1610223" cy="8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220"/>
                </a:spcBef>
              </a:pPr>
              <a:endParaRPr lang="en-US" altLang="zh-CN" b="1" dirty="0">
                <a:solidFill>
                  <a:schemeClr val="tx1">
                    <a:lumMod val="75000"/>
                    <a:lumOff val="25000"/>
                  </a:schemeClr>
                </a:solidFill>
                <a:cs typeface="+mn-ea"/>
                <a:sym typeface="+mn-lt"/>
              </a:endParaRPr>
            </a:p>
            <a:p>
              <a:pPr>
                <a:lnSpc>
                  <a:spcPct val="120000"/>
                </a:lnSpc>
                <a:spcBef>
                  <a:spcPts val="220"/>
                </a:spcBef>
              </a:pPr>
              <a:r>
                <a:rPr lang="zh-CN" altLang="en-US" sz="1400" dirty="0">
                  <a:solidFill>
                    <a:schemeClr val="bg1">
                      <a:lumMod val="50000"/>
                    </a:schemeClr>
                  </a:solidFill>
                  <a:cs typeface="+mn-ea"/>
                  <a:sym typeface="+mn-lt"/>
                </a:rPr>
                <a:t>    教师可以查看有多少人学生评论所选课程知识点的情况。</a:t>
              </a:r>
              <a:endParaRPr lang="zh-CN" altLang="en-US" sz="1400" dirty="0">
                <a:solidFill>
                  <a:schemeClr val="bg1">
                    <a:lumMod val="50000"/>
                  </a:schemeClr>
                </a:solidFill>
                <a:cs typeface="+mn-ea"/>
                <a:sym typeface="+mn-lt"/>
              </a:endParaRPr>
            </a:p>
          </p:txBody>
        </p:sp>
      </p:grpSp>
      <p:sp>
        <p:nvSpPr>
          <p:cNvPr id="17"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教师使用栏</a:t>
            </a:r>
            <a:endParaRPr lang="zh-CN" altLang="en-US" sz="2400" dirty="0">
              <a:cs typeface="+mn-ea"/>
              <a:sym typeface="+mn-lt"/>
            </a:endParaRPr>
          </a:p>
        </p:txBody>
      </p:sp>
      <p:cxnSp>
        <p:nvCxnSpPr>
          <p:cNvPr id="19" name="直接连接符 18"/>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6281579" y="231179"/>
            <a:ext cx="2917643" cy="583565"/>
            <a:chOff x="6547644" y="231179"/>
            <a:chExt cx="2917643" cy="583565"/>
          </a:xfrm>
        </p:grpSpPr>
        <p:sp>
          <p:nvSpPr>
            <p:cNvPr id="21" name="TextBox 20"/>
            <p:cNvSpPr txBox="1"/>
            <p:nvPr/>
          </p:nvSpPr>
          <p:spPr>
            <a:xfrm>
              <a:off x="6547644" y="231179"/>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2" name="TextBox 20"/>
            <p:cNvSpPr txBox="1"/>
            <p:nvPr/>
          </p:nvSpPr>
          <p:spPr>
            <a:xfrm>
              <a:off x="7396838" y="317161"/>
              <a:ext cx="2067957" cy="460375"/>
            </a:xfrm>
            <a:prstGeom prst="rect">
              <a:avLst/>
            </a:prstGeom>
            <a:noFill/>
          </p:spPr>
          <p:txBody>
            <a:bodyPr wrap="square" rtlCol="0">
              <a:spAutoFit/>
            </a:bodyPr>
            <a:lstStyle/>
            <a:p>
              <a:r>
                <a:rPr lang="zh-CN" altLang="zh-CN" sz="1200" dirty="0">
                  <a:cs typeface="+mn-ea"/>
                  <a:sym typeface="+mn-lt"/>
                </a:rPr>
                <a:t>课堂知识反馈系统</a:t>
              </a:r>
              <a:endParaRPr lang="zh-CN" altLang="zh-CN" sz="1200" dirty="0">
                <a:cs typeface="+mn-ea"/>
                <a:sym typeface="+mn-lt"/>
              </a:endParaRPr>
            </a:p>
            <a:p>
              <a:endParaRPr lang="zh-CN" altLang="en-US" sz="1200" dirty="0">
                <a:cs typeface="+mn-ea"/>
                <a:sym typeface="+mn-lt"/>
              </a:endParaRPr>
            </a:p>
          </p:txBody>
        </p:sp>
        <p:sp>
          <p:nvSpPr>
            <p:cNvPr id="23" name="TextBox 20"/>
            <p:cNvSpPr txBox="1"/>
            <p:nvPr/>
          </p:nvSpPr>
          <p:spPr>
            <a:xfrm>
              <a:off x="7397330" y="538920"/>
              <a:ext cx="2067957" cy="275590"/>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a:p>
              <a:endParaRPr lang="zh-CN" altLang="en-US" sz="600" dirty="0">
                <a:cs typeface="+mn-ea"/>
                <a:sym typeface="+mn-lt"/>
              </a:endParaRPr>
            </a:p>
          </p:txBody>
        </p:sp>
      </p:grpSp>
      <p:sp>
        <p:nvSpPr>
          <p:cNvPr id="24" name="任意多边形: 形状 23"/>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26" name="矩形 25">
            <a:hlinkClick r:id="rId5"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300"/>
                                        <p:tgtEl>
                                          <p:spTgt spid="19"/>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400" fill="hold"/>
                                        <p:tgtEl>
                                          <p:spTgt spid="17"/>
                                        </p:tgtEl>
                                        <p:attrNameLst>
                                          <p:attrName>ppt_x</p:attrName>
                                        </p:attrNameLst>
                                      </p:cBhvr>
                                      <p:tavLst>
                                        <p:tav tm="0">
                                          <p:val>
                                            <p:strVal val="0-#ppt_w/2"/>
                                          </p:val>
                                        </p:tav>
                                        <p:tav tm="100000">
                                          <p:val>
                                            <p:strVal val="#ppt_x"/>
                                          </p:val>
                                        </p:tav>
                                      </p:tavLst>
                                    </p:anim>
                                    <p:anim calcmode="lin" valueType="num">
                                      <p:cBhvr additive="base">
                                        <p:cTn id="16" dur="400" fill="hold"/>
                                        <p:tgtEl>
                                          <p:spTgt spid="17"/>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400"/>
                                        <p:tgtEl>
                                          <p:spTgt spid="20"/>
                                        </p:tgtEl>
                                      </p:cBhvr>
                                    </p:animEffect>
                                  </p:childTnLst>
                                </p:cTn>
                              </p:par>
                            </p:childTnLst>
                          </p:cTn>
                        </p:par>
                        <p:par>
                          <p:cTn id="20" fill="hold">
                            <p:stCondLst>
                              <p:cond delay="960"/>
                            </p:stCondLst>
                            <p:childTnLst>
                              <p:par>
                                <p:cTn id="21" presetID="55"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strVal val="#ppt_w*0.70"/>
                                          </p:val>
                                        </p:tav>
                                        <p:tav tm="100000">
                                          <p:val>
                                            <p:strVal val="#ppt_w"/>
                                          </p:val>
                                        </p:tav>
                                      </p:tavLst>
                                    </p:anim>
                                    <p:anim calcmode="lin" valueType="num">
                                      <p:cBhvr>
                                        <p:cTn id="24" dur="1000" fill="hold"/>
                                        <p:tgtEl>
                                          <p:spTgt spid="2"/>
                                        </p:tgtEl>
                                        <p:attrNameLst>
                                          <p:attrName>ppt_h</p:attrName>
                                        </p:attrNameLst>
                                      </p:cBhvr>
                                      <p:tavLst>
                                        <p:tav tm="0">
                                          <p:val>
                                            <p:strVal val="#ppt_h"/>
                                          </p:val>
                                        </p:tav>
                                        <p:tav tm="100000">
                                          <p:val>
                                            <p:strVal val="#ppt_h"/>
                                          </p:val>
                                        </p:tav>
                                      </p:tavLst>
                                    </p:anim>
                                    <p:animEffect transition="in" filter="fade">
                                      <p:cBhvr>
                                        <p:cTn id="25" dur="1000"/>
                                        <p:tgtEl>
                                          <p:spTgt spid="2"/>
                                        </p:tgtEl>
                                      </p:cBhvr>
                                    </p:animEffect>
                                  </p:childTnLst>
                                </p:cTn>
                              </p:par>
                              <p:par>
                                <p:cTn id="26" presetID="2" presetClass="entr" presetSubtype="8"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400" fill="hold"/>
                                        <p:tgtEl>
                                          <p:spTgt spid="26"/>
                                        </p:tgtEl>
                                        <p:attrNameLst>
                                          <p:attrName>ppt_x</p:attrName>
                                        </p:attrNameLst>
                                      </p:cBhvr>
                                      <p:tavLst>
                                        <p:tav tm="0">
                                          <p:val>
                                            <p:strVal val="0-#ppt_w/2"/>
                                          </p:val>
                                        </p:tav>
                                        <p:tav tm="100000">
                                          <p:val>
                                            <p:strVal val="#ppt_x"/>
                                          </p:val>
                                        </p:tav>
                                      </p:tavLst>
                                    </p:anim>
                                    <p:anim calcmode="lin" valueType="num">
                                      <p:cBhvr additive="base">
                                        <p:cTn id="29" dur="4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bldLvl="0" animBg="1"/>
      <p:bldP spid="2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9155" y="1072515"/>
            <a:ext cx="1666875" cy="691077"/>
            <a:chOff x="4065694" y="3931859"/>
            <a:chExt cx="2811555" cy="1651387"/>
          </a:xfrm>
        </p:grpSpPr>
        <p:sp>
          <p:nvSpPr>
            <p:cNvPr id="6" name="Rounded Rectangle 43"/>
            <p:cNvSpPr/>
            <p:nvPr/>
          </p:nvSpPr>
          <p:spPr>
            <a:xfrm>
              <a:off x="4652640" y="3963724"/>
              <a:ext cx="1459866" cy="556881"/>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675131" y="3931859"/>
              <a:ext cx="1253150" cy="622129"/>
            </a:xfrm>
            <a:prstGeom prst="rect">
              <a:avLst/>
            </a:prstGeom>
            <a:noFill/>
          </p:spPr>
          <p:txBody>
            <a:bodyPr wrap="square" rtlCol="0">
              <a:spAutoFit/>
            </a:bodyPr>
            <a:lstStyle/>
            <a:p>
              <a:r>
                <a:rPr lang="zh-CN" altLang="id-ID" sz="1100" dirty="0">
                  <a:solidFill>
                    <a:schemeClr val="bg1"/>
                  </a:solidFill>
                  <a:cs typeface="+mn-ea"/>
                  <a:sym typeface="+mn-lt"/>
                </a:rPr>
                <a:t>录入课程</a:t>
              </a:r>
              <a:endParaRPr lang="zh-CN" altLang="id-ID" sz="1100" dirty="0">
                <a:solidFill>
                  <a:schemeClr val="bg1"/>
                </a:solidFill>
                <a:cs typeface="+mn-ea"/>
                <a:sym typeface="+mn-lt"/>
              </a:endParaRPr>
            </a:p>
          </p:txBody>
        </p:sp>
        <p:sp>
          <p:nvSpPr>
            <p:cNvPr id="8" name="TextBox 53"/>
            <p:cNvSpPr txBox="1"/>
            <p:nvPr/>
          </p:nvSpPr>
          <p:spPr>
            <a:xfrm>
              <a:off x="4065694" y="4630327"/>
              <a:ext cx="2811555" cy="952919"/>
            </a:xfrm>
            <a:prstGeom prst="rect">
              <a:avLst/>
            </a:prstGeom>
            <a:noFill/>
          </p:spPr>
          <p:txBody>
            <a:bodyPr wrap="square" rtlCol="0">
              <a:spAutoFit/>
              <a:scene3d>
                <a:camera prst="orthographicFront"/>
                <a:lightRig rig="threePt" dir="t"/>
              </a:scene3d>
            </a:bodyPr>
            <a:lstStyle/>
            <a:p>
              <a:pPr algn="ctr"/>
              <a:r>
                <a:rPr lang="en-US" altLang="zh-CN" sz="1000" dirty="0">
                  <a:solidFill>
                    <a:schemeClr val="accent1"/>
                  </a:solidFill>
                  <a:effectLst>
                    <a:outerShdw blurRad="38100" dist="25400" dir="5400000" algn="ctr" rotWithShape="0">
                      <a:srgbClr val="6E747A">
                        <a:alpha val="43000"/>
                      </a:srgbClr>
                    </a:outerShdw>
                  </a:effectLst>
                  <a:cs typeface="+mn-ea"/>
                  <a:sym typeface="+mn-lt"/>
                </a:rPr>
                <a:t>    </a:t>
              </a:r>
              <a:r>
                <a:rPr lang="zh-CN" altLang="en-US" sz="1000" dirty="0">
                  <a:solidFill>
                    <a:schemeClr val="accent1"/>
                  </a:solidFill>
                  <a:effectLst>
                    <a:outerShdw blurRad="38100" dist="25400" dir="5400000" algn="ctr" rotWithShape="0">
                      <a:srgbClr val="6E747A">
                        <a:alpha val="43000"/>
                      </a:srgbClr>
                    </a:outerShdw>
                  </a:effectLst>
                  <a:cs typeface="+mn-ea"/>
                  <a:sym typeface="+mn-lt"/>
                </a:rPr>
                <a:t>分为添加课程和添加  课程内容两部分</a:t>
              </a:r>
              <a:endParaRPr lang="zh-CN" altLang="en-US" sz="1000" dirty="0">
                <a:solidFill>
                  <a:schemeClr val="accent1"/>
                </a:solidFill>
                <a:effectLst>
                  <a:outerShdw blurRad="38100" dist="25400" dir="5400000" algn="ctr" rotWithShape="0">
                    <a:srgbClr val="6E747A">
                      <a:alpha val="43000"/>
                    </a:srgbClr>
                  </a:outerShdw>
                </a:effectLst>
                <a:cs typeface="+mn-ea"/>
                <a:sym typeface="+mn-lt"/>
              </a:endParaRPr>
            </a:p>
          </p:txBody>
        </p:sp>
      </p:grpSp>
      <p:sp>
        <p:nvSpPr>
          <p:cNvPr id="9" name="TextBox 54"/>
          <p:cNvSpPr txBox="1"/>
          <p:nvPr/>
        </p:nvSpPr>
        <p:spPr>
          <a:xfrm>
            <a:off x="276613" y="2099962"/>
            <a:ext cx="406799" cy="523113"/>
          </a:xfrm>
          <a:prstGeom prst="rect">
            <a:avLst/>
          </a:prstGeom>
          <a:noFill/>
        </p:spPr>
        <p:txBody>
          <a:bodyPr wrap="square" lIns="36470" tIns="18235" rIns="36470" bIns="18235" rtlCol="0">
            <a:spAutoFit/>
          </a:bodyPr>
          <a:lstStyle/>
          <a:p>
            <a:r>
              <a:rPr lang="id-ID" sz="3160" dirty="0">
                <a:solidFill>
                  <a:schemeClr val="bg1">
                    <a:lumMod val="50000"/>
                  </a:schemeClr>
                </a:solidFill>
                <a:cs typeface="+mn-ea"/>
                <a:sym typeface="+mn-lt"/>
              </a:rPr>
              <a:t>1</a:t>
            </a:r>
            <a:r>
              <a:rPr lang="en-US" sz="3160" dirty="0">
                <a:solidFill>
                  <a:schemeClr val="bg1">
                    <a:lumMod val="50000"/>
                  </a:schemeClr>
                </a:solidFill>
                <a:cs typeface="+mn-ea"/>
                <a:sym typeface="+mn-lt"/>
              </a:rPr>
              <a:t>.</a:t>
            </a:r>
            <a:endParaRPr lang="id-ID" sz="3160" dirty="0">
              <a:solidFill>
                <a:schemeClr val="bg1">
                  <a:lumMod val="50000"/>
                </a:schemeClr>
              </a:solidFill>
              <a:cs typeface="+mn-ea"/>
              <a:sym typeface="+mn-lt"/>
            </a:endParaRPr>
          </a:p>
        </p:txBody>
      </p:sp>
      <p:sp>
        <p:nvSpPr>
          <p:cNvPr id="10" name="Rectangle 19"/>
          <p:cNvSpPr/>
          <p:nvPr/>
        </p:nvSpPr>
        <p:spPr>
          <a:xfrm>
            <a:off x="684084" y="1975106"/>
            <a:ext cx="2884106"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添加课程</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教师可以通过选择年级、学院、专业、班级后录入课程。</a:t>
            </a:r>
            <a:endParaRPr lang="zh-CN" altLang="en-US" sz="1000" dirty="0">
              <a:solidFill>
                <a:schemeClr val="bg1">
                  <a:lumMod val="50000"/>
                </a:schemeClr>
              </a:solidFill>
              <a:cs typeface="+mn-ea"/>
              <a:sym typeface="+mn-lt"/>
            </a:endParaRPr>
          </a:p>
        </p:txBody>
      </p:sp>
      <p:sp>
        <p:nvSpPr>
          <p:cNvPr id="11" name="TextBox 56"/>
          <p:cNvSpPr txBox="1"/>
          <p:nvPr/>
        </p:nvSpPr>
        <p:spPr>
          <a:xfrm>
            <a:off x="4914018" y="2100712"/>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2.</a:t>
            </a:r>
            <a:endParaRPr lang="id-ID" sz="3160" dirty="0">
              <a:solidFill>
                <a:schemeClr val="bg1">
                  <a:lumMod val="50000"/>
                </a:schemeClr>
              </a:solidFill>
              <a:cs typeface="+mn-ea"/>
              <a:sym typeface="+mn-lt"/>
            </a:endParaRPr>
          </a:p>
        </p:txBody>
      </p:sp>
      <p:sp>
        <p:nvSpPr>
          <p:cNvPr id="12" name="Rectangle 19"/>
          <p:cNvSpPr/>
          <p:nvPr/>
        </p:nvSpPr>
        <p:spPr>
          <a:xfrm>
            <a:off x="5413564" y="1974588"/>
            <a:ext cx="2884106" cy="774065"/>
          </a:xfrm>
          <a:prstGeom prst="rect">
            <a:avLst/>
          </a:prstGeom>
        </p:spPr>
        <p:txBody>
          <a:bodyPr wrap="square" lIns="36470" tIns="18235" rIns="36470" bIns="18235">
            <a:spAutoFit/>
          </a:bodyPr>
          <a:lstStyle/>
          <a:p>
            <a:pPr>
              <a:lnSpc>
                <a:spcPct val="150000"/>
              </a:lnSpc>
            </a:pPr>
            <a:r>
              <a:rPr lang="en-US" altLang="zh-CN" sz="1200" b="1" dirty="0">
                <a:solidFill>
                  <a:schemeClr val="accent4">
                    <a:lumMod val="60000"/>
                    <a:lumOff val="40000"/>
                  </a:schemeClr>
                </a:solidFill>
                <a:cs typeface="+mn-ea"/>
                <a:sym typeface="+mn-lt"/>
              </a:rPr>
              <a:t>  </a:t>
            </a:r>
            <a:r>
              <a:rPr lang="zh-CN" altLang="en-US" sz="1200" b="1" dirty="0">
                <a:solidFill>
                  <a:schemeClr val="accent4">
                    <a:lumMod val="60000"/>
                    <a:lumOff val="40000"/>
                  </a:schemeClr>
                </a:solidFill>
                <a:cs typeface="+mn-ea"/>
                <a:sym typeface="+mn-lt"/>
              </a:rPr>
              <a:t>添加课程内容</a:t>
            </a:r>
            <a:endParaRPr lang="zh-CN" altLang="en-US"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学生可以选择课程和查看自己所选课程以及评论和查看对所选课程知识点的掌握情况</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561435" y="447999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413375" y="4609465"/>
            <a:ext cx="31292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474200" y="168314"/>
            <a:ext cx="2886455" cy="583565"/>
            <a:chOff x="6474200" y="168314"/>
            <a:chExt cx="2886455" cy="583565"/>
          </a:xfrm>
        </p:grpSpPr>
        <p:sp>
          <p:nvSpPr>
            <p:cNvPr id="35" name="TextBox 20"/>
            <p:cNvSpPr txBox="1"/>
            <p:nvPr/>
          </p:nvSpPr>
          <p:spPr>
            <a:xfrm>
              <a:off x="6474200" y="168314"/>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36" name="TextBox 20"/>
            <p:cNvSpPr txBox="1"/>
            <p:nvPr/>
          </p:nvSpPr>
          <p:spPr>
            <a:xfrm>
              <a:off x="7292698" y="26509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37" name="TextBox 20"/>
            <p:cNvSpPr txBox="1"/>
            <p:nvPr/>
          </p:nvSpPr>
          <p:spPr>
            <a:xfrm>
              <a:off x="7131265" y="50780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pic>
        <p:nvPicPr>
          <p:cNvPr id="2" name="图片 8"/>
          <p:cNvPicPr preferRelativeResize="0"/>
          <p:nvPr/>
        </p:nvPicPr>
        <p:blipFill>
          <a:blip r:embed="rId1"/>
          <a:stretch>
            <a:fillRect/>
          </a:stretch>
        </p:blipFill>
        <p:spPr>
          <a:xfrm>
            <a:off x="3045460" y="865505"/>
            <a:ext cx="1800225" cy="1397000"/>
          </a:xfrm>
          <a:prstGeom prst="rect">
            <a:avLst/>
          </a:prstGeom>
          <a:noFill/>
          <a:ln w="9525" cap="flat" cmpd="sng">
            <a:solidFill>
              <a:srgbClr val="000000"/>
            </a:solidFill>
            <a:prstDash val="solid"/>
            <a:miter/>
            <a:headEnd type="none" w="med" len="med"/>
            <a:tailEnd type="none" w="med" len="med"/>
          </a:ln>
        </p:spPr>
      </p:pic>
      <p:pic>
        <p:nvPicPr>
          <p:cNvPr id="3" name="图片 9"/>
          <p:cNvPicPr>
            <a:picLocks noChangeAspect="1"/>
          </p:cNvPicPr>
          <p:nvPr/>
        </p:nvPicPr>
        <p:blipFill>
          <a:blip r:embed="rId2"/>
          <a:stretch>
            <a:fillRect/>
          </a:stretch>
        </p:blipFill>
        <p:spPr>
          <a:xfrm>
            <a:off x="1684020" y="2623185"/>
            <a:ext cx="1616075" cy="1755140"/>
          </a:xfrm>
          <a:prstGeom prst="rect">
            <a:avLst/>
          </a:prstGeom>
          <a:noFill/>
          <a:ln w="9525" cap="flat" cmpd="sng">
            <a:solidFill>
              <a:srgbClr val="000000"/>
            </a:solidFill>
            <a:prstDash val="solid"/>
            <a:miter/>
            <a:headEnd type="none" w="med" len="med"/>
            <a:tailEnd type="none" w="med" len="med"/>
          </a:ln>
        </p:spPr>
      </p:pic>
      <p:pic>
        <p:nvPicPr>
          <p:cNvPr id="4" name="图片 12"/>
          <p:cNvPicPr>
            <a:picLocks noChangeAspect="1"/>
          </p:cNvPicPr>
          <p:nvPr/>
        </p:nvPicPr>
        <p:blipFill>
          <a:blip r:embed="rId3"/>
          <a:stretch>
            <a:fillRect/>
          </a:stretch>
        </p:blipFill>
        <p:spPr>
          <a:xfrm>
            <a:off x="6031230" y="2815590"/>
            <a:ext cx="1893570" cy="1727200"/>
          </a:xfrm>
          <a:prstGeom prst="rect">
            <a:avLst/>
          </a:prstGeom>
          <a:noFill/>
          <a:ln w="9525" cap="flat" cmpd="sng">
            <a:solidFill>
              <a:srgbClr val="000000"/>
            </a:solidFill>
            <a:prstDash val="solid"/>
            <a:miter/>
            <a:headEnd type="none" w="med" len="med"/>
            <a:tailEnd type="none" w="med" len="med"/>
          </a:ln>
        </p:spPr>
      </p:pic>
      <p:sp>
        <p:nvSpPr>
          <p:cNvPr id="14" name="矩形 13">
            <a:hlinkClick r:id="rId4"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14" presetClass="entr" presetSubtype="1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randombar(horizontal)">
                                      <p:cBhvr>
                                        <p:cTn id="14" dur="400"/>
                                        <p:tgtEl>
                                          <p:spTgt spid="34"/>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par>
                          <p:cTn id="26" fill="hold">
                            <p:stCondLst>
                              <p:cond delay="2000"/>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500"/>
                            </p:stCondLst>
                            <p:childTnLst>
                              <p:par>
                                <p:cTn id="32" presetID="1"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par>
                          <p:cTn id="34" fill="hold">
                            <p:stCondLst>
                              <p:cond delay="2500"/>
                            </p:stCondLst>
                            <p:childTnLst>
                              <p:par>
                                <p:cTn id="35" presetID="12" presetClass="entr" presetSubtype="4"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ppt_y</p:attrName>
                                        </p:attrNameLst>
                                      </p:cBhvr>
                                      <p:tavLst>
                                        <p:tav tm="0">
                                          <p:val>
                                            <p:strVal val="#ppt_y+#ppt_h*1.125000"/>
                                          </p:val>
                                        </p:tav>
                                        <p:tav tm="100000">
                                          <p:val>
                                            <p:strVal val="#ppt_y"/>
                                          </p:val>
                                        </p:tav>
                                      </p:tavLst>
                                    </p:anim>
                                    <p:animEffect transition="in" filter="wipe(up)">
                                      <p:cBhvr>
                                        <p:cTn id="38" dur="500"/>
                                        <p:tgtEl>
                                          <p:spTgt spid="15"/>
                                        </p:tgtEl>
                                      </p:cBhvr>
                                    </p:animEffect>
                                  </p:childTnLst>
                                </p:cTn>
                              </p:par>
                            </p:childTnLst>
                          </p:cTn>
                        </p:par>
                        <p:par>
                          <p:cTn id="39" fill="hold">
                            <p:stCondLst>
                              <p:cond delay="3000"/>
                            </p:stCondLst>
                            <p:childTnLst>
                              <p:par>
                                <p:cTn id="40" presetID="14" presetClass="entr" presetSubtype="1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randombar(horizontal)">
                                      <p:cBhvr>
                                        <p:cTn id="42" dur="500"/>
                                        <p:tgtEl>
                                          <p:spTgt spid="11"/>
                                        </p:tgtEl>
                                      </p:cBhvr>
                                    </p:animEffect>
                                  </p:childTnLst>
                                </p:cTn>
                              </p:par>
                            </p:childTnLst>
                          </p:cTn>
                        </p:par>
                        <p:par>
                          <p:cTn id="43" fill="hold">
                            <p:stCondLst>
                              <p:cond delay="3500"/>
                            </p:stCondLst>
                            <p:childTnLst>
                              <p:par>
                                <p:cTn id="44" presetID="12" presetClass="entr" presetSubtype="4"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ppt_y</p:attrName>
                                        </p:attrNameLst>
                                      </p:cBhvr>
                                      <p:tavLst>
                                        <p:tav tm="0">
                                          <p:val>
                                            <p:strVal val="#ppt_y+#ppt_h*1.125000"/>
                                          </p:val>
                                        </p:tav>
                                        <p:tav tm="100000">
                                          <p:val>
                                            <p:strVal val="#ppt_y"/>
                                          </p:val>
                                        </p:tav>
                                      </p:tavLst>
                                    </p:anim>
                                    <p:animEffect transition="in" filter="wipe(up)">
                                      <p:cBhvr>
                                        <p:cTn id="47" dur="500"/>
                                        <p:tgtEl>
                                          <p:spTgt spid="12"/>
                                        </p:tgtEl>
                                      </p:cBhvr>
                                    </p:animEffect>
                                  </p:childTnLst>
                                </p:cTn>
                              </p:par>
                            </p:childTnLst>
                          </p:cTn>
                        </p:par>
                        <p:par>
                          <p:cTn id="48" fill="hold">
                            <p:stCondLst>
                              <p:cond delay="4000"/>
                            </p:stCondLst>
                            <p:childTnLst>
                              <p:par>
                                <p:cTn id="49" presetID="1" presetClass="entr" presetSubtype="0"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par>
                          <p:cTn id="51" fill="hold">
                            <p:stCondLst>
                              <p:cond delay="4000"/>
                            </p:stCondLst>
                            <p:childTnLst>
                              <p:par>
                                <p:cTn id="52" presetID="12" presetClass="entr" presetSubtype="4"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p:tgtEl>
                                          <p:spTgt spid="16"/>
                                        </p:tgtEl>
                                        <p:attrNameLst>
                                          <p:attrName>ppt_y</p:attrName>
                                        </p:attrNameLst>
                                      </p:cBhvr>
                                      <p:tavLst>
                                        <p:tav tm="0">
                                          <p:val>
                                            <p:strVal val="#ppt_y+#ppt_h*1.125000"/>
                                          </p:val>
                                        </p:tav>
                                        <p:tav tm="100000">
                                          <p:val>
                                            <p:strVal val="#ppt_y"/>
                                          </p:val>
                                        </p:tav>
                                      </p:tavLst>
                                    </p:anim>
                                    <p:animEffect transition="in" filter="wipe(up)">
                                      <p:cBhvr>
                                        <p:cTn id="55" dur="500"/>
                                        <p:tgtEl>
                                          <p:spTgt spid="16"/>
                                        </p:tgtEl>
                                      </p:cBhvr>
                                    </p:animEffect>
                                  </p:childTnLst>
                                </p:cTn>
                              </p:par>
                              <p:par>
                                <p:cTn id="56" presetID="2" presetClass="entr" presetSubtype="8"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400" fill="hold"/>
                                        <p:tgtEl>
                                          <p:spTgt spid="14"/>
                                        </p:tgtEl>
                                        <p:attrNameLst>
                                          <p:attrName>ppt_x</p:attrName>
                                        </p:attrNameLst>
                                      </p:cBhvr>
                                      <p:tavLst>
                                        <p:tav tm="0">
                                          <p:val>
                                            <p:strVal val="0-#ppt_w/2"/>
                                          </p:val>
                                        </p:tav>
                                        <p:tav tm="100000">
                                          <p:val>
                                            <p:strVal val="#ppt_x"/>
                                          </p:val>
                                        </p:tav>
                                      </p:tavLst>
                                    </p:anim>
                                    <p:anim calcmode="lin" valueType="num">
                                      <p:cBhvr additive="base">
                                        <p:cTn id="59" dur="4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8" grpId="0" bldLvl="0" animBg="1"/>
      <p:bldP spid="1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9155" y="1082040"/>
            <a:ext cx="1666875" cy="845382"/>
            <a:chOff x="4065694" y="3931859"/>
            <a:chExt cx="2811555" cy="2020111"/>
          </a:xfrm>
        </p:grpSpPr>
        <p:sp>
          <p:nvSpPr>
            <p:cNvPr id="6" name="Rounded Rectangle 43"/>
            <p:cNvSpPr/>
            <p:nvPr/>
          </p:nvSpPr>
          <p:spPr>
            <a:xfrm>
              <a:off x="4652640" y="3963724"/>
              <a:ext cx="1459866" cy="556881"/>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675131" y="3931859"/>
              <a:ext cx="1253150" cy="622128"/>
            </a:xfrm>
            <a:prstGeom prst="rect">
              <a:avLst/>
            </a:prstGeom>
            <a:noFill/>
          </p:spPr>
          <p:txBody>
            <a:bodyPr wrap="square" rtlCol="0">
              <a:spAutoFit/>
            </a:bodyPr>
            <a:lstStyle/>
            <a:p>
              <a:r>
                <a:rPr lang="zh-CN" altLang="id-ID" sz="1100" dirty="0">
                  <a:solidFill>
                    <a:schemeClr val="bg1"/>
                  </a:solidFill>
                  <a:cs typeface="+mn-ea"/>
                  <a:sym typeface="+mn-lt"/>
                </a:rPr>
                <a:t>修改知识</a:t>
              </a:r>
              <a:endParaRPr lang="zh-CN" altLang="id-ID" sz="1100" dirty="0">
                <a:solidFill>
                  <a:schemeClr val="bg1"/>
                </a:solidFill>
                <a:cs typeface="+mn-ea"/>
                <a:sym typeface="+mn-lt"/>
              </a:endParaRPr>
            </a:p>
          </p:txBody>
        </p:sp>
        <p:sp>
          <p:nvSpPr>
            <p:cNvPr id="8" name="TextBox 53"/>
            <p:cNvSpPr txBox="1"/>
            <p:nvPr/>
          </p:nvSpPr>
          <p:spPr>
            <a:xfrm>
              <a:off x="4065694" y="4630327"/>
              <a:ext cx="2811555" cy="1321643"/>
            </a:xfrm>
            <a:prstGeom prst="rect">
              <a:avLst/>
            </a:prstGeom>
            <a:noFill/>
          </p:spPr>
          <p:txBody>
            <a:bodyPr wrap="square" rtlCol="0">
              <a:spAutoFit/>
              <a:scene3d>
                <a:camera prst="orthographicFront"/>
                <a:lightRig rig="threePt" dir="t"/>
              </a:scene3d>
            </a:bodyPr>
            <a:lstStyle/>
            <a:p>
              <a:pPr algn="l"/>
              <a:r>
                <a:rPr lang="en-US" altLang="zh-CN" sz="1000" dirty="0">
                  <a:solidFill>
                    <a:schemeClr val="accent1"/>
                  </a:solidFill>
                  <a:effectLst>
                    <a:outerShdw blurRad="38100" dist="25400" dir="5400000" algn="ctr" rotWithShape="0">
                      <a:srgbClr val="6E747A">
                        <a:alpha val="43000"/>
                      </a:srgbClr>
                    </a:outerShdw>
                  </a:effectLst>
                  <a:cs typeface="+mn-ea"/>
                  <a:sym typeface="+mn-lt"/>
                </a:rPr>
                <a:t>   </a:t>
              </a:r>
              <a:r>
                <a:rPr lang="zh-CN" altLang="en-US" sz="1000" dirty="0">
                  <a:solidFill>
                    <a:schemeClr val="accent1"/>
                  </a:solidFill>
                  <a:effectLst>
                    <a:outerShdw blurRad="38100" dist="25400" dir="5400000" algn="ctr" rotWithShape="0">
                      <a:srgbClr val="6E747A">
                        <a:alpha val="43000"/>
                      </a:srgbClr>
                    </a:outerShdw>
                  </a:effectLst>
                  <a:cs typeface="+mn-ea"/>
                  <a:sym typeface="+mn-lt"/>
                </a:rPr>
                <a:t>功能按钮分为</a:t>
              </a:r>
              <a:r>
                <a:rPr lang="en-US" altLang="zh-CN" sz="1000" dirty="0">
                  <a:solidFill>
                    <a:schemeClr val="accent1"/>
                  </a:solidFill>
                  <a:effectLst>
                    <a:outerShdw blurRad="38100" dist="25400" dir="5400000" algn="ctr" rotWithShape="0">
                      <a:srgbClr val="6E747A">
                        <a:alpha val="43000"/>
                      </a:srgbClr>
                    </a:outerShdw>
                  </a:effectLst>
                  <a:cs typeface="+mn-ea"/>
                  <a:sym typeface="+mn-lt"/>
                </a:rPr>
                <a:t> </a:t>
              </a:r>
              <a:r>
                <a:rPr lang="zh-CN" altLang="en-US" sz="1000" dirty="0">
                  <a:solidFill>
                    <a:schemeClr val="accent1"/>
                  </a:solidFill>
                  <a:effectLst>
                    <a:outerShdw blurRad="38100" dist="25400" dir="5400000" algn="ctr" rotWithShape="0">
                      <a:srgbClr val="6E747A">
                        <a:alpha val="43000"/>
                      </a:srgbClr>
                    </a:outerShdw>
                  </a:effectLst>
                  <a:cs typeface="+mn-ea"/>
                  <a:sym typeface="+mn-lt"/>
                </a:rPr>
                <a:t>修改课程、修改课程内容、删除课程内容三部分</a:t>
              </a:r>
              <a:endParaRPr lang="zh-CN" altLang="en-US" sz="1000" dirty="0">
                <a:solidFill>
                  <a:schemeClr val="accent1"/>
                </a:solidFill>
                <a:effectLst>
                  <a:outerShdw blurRad="38100" dist="25400" dir="5400000" algn="ctr" rotWithShape="0">
                    <a:srgbClr val="6E747A">
                      <a:alpha val="43000"/>
                    </a:srgbClr>
                  </a:outerShdw>
                </a:effectLst>
                <a:cs typeface="+mn-ea"/>
                <a:sym typeface="+mn-lt"/>
              </a:endParaRPr>
            </a:p>
          </p:txBody>
        </p:sp>
      </p:grpSp>
      <p:sp>
        <p:nvSpPr>
          <p:cNvPr id="9" name="TextBox 54"/>
          <p:cNvSpPr txBox="1"/>
          <p:nvPr/>
        </p:nvSpPr>
        <p:spPr>
          <a:xfrm>
            <a:off x="276613" y="2099962"/>
            <a:ext cx="406799" cy="523113"/>
          </a:xfrm>
          <a:prstGeom prst="rect">
            <a:avLst/>
          </a:prstGeom>
          <a:noFill/>
        </p:spPr>
        <p:txBody>
          <a:bodyPr wrap="square" lIns="36470" tIns="18235" rIns="36470" bIns="18235" rtlCol="0">
            <a:spAutoFit/>
          </a:bodyPr>
          <a:lstStyle/>
          <a:p>
            <a:r>
              <a:rPr lang="id-ID" sz="3160" dirty="0">
                <a:solidFill>
                  <a:schemeClr val="bg1">
                    <a:lumMod val="50000"/>
                  </a:schemeClr>
                </a:solidFill>
                <a:cs typeface="+mn-ea"/>
                <a:sym typeface="+mn-lt"/>
              </a:rPr>
              <a:t>1</a:t>
            </a:r>
            <a:r>
              <a:rPr lang="en-US" sz="3160" dirty="0">
                <a:solidFill>
                  <a:schemeClr val="bg1">
                    <a:lumMod val="50000"/>
                  </a:schemeClr>
                </a:solidFill>
                <a:cs typeface="+mn-ea"/>
                <a:sym typeface="+mn-lt"/>
              </a:rPr>
              <a:t>.</a:t>
            </a:r>
            <a:endParaRPr lang="id-ID" sz="3160" dirty="0">
              <a:solidFill>
                <a:schemeClr val="bg1">
                  <a:lumMod val="50000"/>
                </a:schemeClr>
              </a:solidFill>
              <a:cs typeface="+mn-ea"/>
              <a:sym typeface="+mn-lt"/>
            </a:endParaRPr>
          </a:p>
        </p:txBody>
      </p:sp>
      <p:sp>
        <p:nvSpPr>
          <p:cNvPr id="10" name="Rectangle 19"/>
          <p:cNvSpPr/>
          <p:nvPr/>
        </p:nvSpPr>
        <p:spPr>
          <a:xfrm>
            <a:off x="683895" y="1974850"/>
            <a:ext cx="1608455" cy="1235710"/>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修改课程</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通过点击    按钮实现修改课程功能(切记：x号具有删除的功能点击将会删除课程与此课程相关的所有内容)</a:t>
            </a:r>
            <a:endParaRPr lang="zh-CN" altLang="en-US" sz="1000" dirty="0">
              <a:solidFill>
                <a:schemeClr val="bg1">
                  <a:lumMod val="50000"/>
                </a:schemeClr>
              </a:solidFill>
              <a:cs typeface="+mn-ea"/>
              <a:sym typeface="+mn-lt"/>
            </a:endParaRPr>
          </a:p>
        </p:txBody>
      </p:sp>
      <p:sp>
        <p:nvSpPr>
          <p:cNvPr id="11" name="TextBox 56"/>
          <p:cNvSpPr txBox="1"/>
          <p:nvPr/>
        </p:nvSpPr>
        <p:spPr>
          <a:xfrm>
            <a:off x="5291843" y="1095507"/>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2.</a:t>
            </a:r>
            <a:endParaRPr lang="id-ID" sz="3160" dirty="0">
              <a:solidFill>
                <a:schemeClr val="bg1">
                  <a:lumMod val="50000"/>
                </a:schemeClr>
              </a:solidFill>
              <a:cs typeface="+mn-ea"/>
              <a:sym typeface="+mn-lt"/>
            </a:endParaRPr>
          </a:p>
        </p:txBody>
      </p:sp>
      <p:sp>
        <p:nvSpPr>
          <p:cNvPr id="12" name="Rectangle 19"/>
          <p:cNvSpPr/>
          <p:nvPr/>
        </p:nvSpPr>
        <p:spPr>
          <a:xfrm>
            <a:off x="5800914" y="949698"/>
            <a:ext cx="2884106" cy="774065"/>
          </a:xfrm>
          <a:prstGeom prst="rect">
            <a:avLst/>
          </a:prstGeom>
        </p:spPr>
        <p:txBody>
          <a:bodyPr wrap="square" lIns="36470" tIns="18235" rIns="36470" bIns="18235">
            <a:spAutoFit/>
          </a:bodyPr>
          <a:lstStyle/>
          <a:p>
            <a:pPr>
              <a:lnSpc>
                <a:spcPct val="150000"/>
              </a:lnSpc>
            </a:pPr>
            <a:r>
              <a:rPr lang="en-US" altLang="zh-CN" sz="1200" b="1" dirty="0">
                <a:solidFill>
                  <a:schemeClr val="accent4">
                    <a:lumMod val="60000"/>
                    <a:lumOff val="40000"/>
                  </a:schemeClr>
                </a:solidFill>
                <a:cs typeface="+mn-ea"/>
                <a:sym typeface="+mn-lt"/>
              </a:rPr>
              <a:t>  </a:t>
            </a:r>
            <a:r>
              <a:rPr lang="zh-CN" altLang="en-US" sz="1200" b="1" dirty="0">
                <a:solidFill>
                  <a:schemeClr val="accent4">
                    <a:lumMod val="60000"/>
                    <a:lumOff val="40000"/>
                  </a:schemeClr>
                </a:solidFill>
                <a:cs typeface="+mn-ea"/>
                <a:sym typeface="+mn-lt"/>
              </a:rPr>
              <a:t>修改课程内容</a:t>
            </a:r>
            <a:endParaRPr lang="zh-CN" altLang="en-US"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2.通过点击    按钮按钮实现修改课程内容功能</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570960" y="478479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111240" y="2910205"/>
            <a:ext cx="2634615" cy="114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474200" y="168314"/>
            <a:ext cx="2886455" cy="583565"/>
            <a:chOff x="6474200" y="168314"/>
            <a:chExt cx="2886455" cy="583565"/>
          </a:xfrm>
        </p:grpSpPr>
        <p:sp>
          <p:nvSpPr>
            <p:cNvPr id="35" name="TextBox 20"/>
            <p:cNvSpPr txBox="1"/>
            <p:nvPr/>
          </p:nvSpPr>
          <p:spPr>
            <a:xfrm>
              <a:off x="6474200" y="168314"/>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36" name="TextBox 20"/>
            <p:cNvSpPr txBox="1"/>
            <p:nvPr/>
          </p:nvSpPr>
          <p:spPr>
            <a:xfrm>
              <a:off x="7292698" y="26509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37" name="TextBox 20"/>
            <p:cNvSpPr txBox="1"/>
            <p:nvPr/>
          </p:nvSpPr>
          <p:spPr>
            <a:xfrm>
              <a:off x="7131265" y="50780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pic>
        <p:nvPicPr>
          <p:cNvPr id="13" name="图片 12"/>
          <p:cNvPicPr>
            <a:picLocks noChangeAspect="1"/>
          </p:cNvPicPr>
          <p:nvPr/>
        </p:nvPicPr>
        <p:blipFill>
          <a:blip r:embed="rId1"/>
          <a:stretch>
            <a:fillRect/>
          </a:stretch>
        </p:blipFill>
        <p:spPr>
          <a:xfrm>
            <a:off x="2526030" y="859155"/>
            <a:ext cx="2176780" cy="1889760"/>
          </a:xfrm>
          <a:prstGeom prst="rect">
            <a:avLst/>
          </a:prstGeom>
          <a:ln>
            <a:solidFill>
              <a:schemeClr val="tx1"/>
            </a:solidFill>
          </a:ln>
        </p:spPr>
      </p:pic>
      <p:pic>
        <p:nvPicPr>
          <p:cNvPr id="2" name="图片 21"/>
          <p:cNvPicPr preferRelativeResize="0"/>
          <p:nvPr/>
        </p:nvPicPr>
        <p:blipFill>
          <a:blip r:embed="rId2"/>
          <a:stretch>
            <a:fillRect/>
          </a:stretch>
        </p:blipFill>
        <p:spPr>
          <a:xfrm>
            <a:off x="721995" y="3296285"/>
            <a:ext cx="1740535" cy="1402080"/>
          </a:xfrm>
          <a:prstGeom prst="rect">
            <a:avLst/>
          </a:prstGeom>
          <a:noFill/>
          <a:ln w="9525" cap="flat" cmpd="sng">
            <a:solidFill>
              <a:srgbClr val="000000"/>
            </a:solidFill>
            <a:prstDash val="solid"/>
            <a:miter/>
            <a:headEnd type="none" w="med" len="med"/>
            <a:tailEnd type="none" w="med" len="med"/>
          </a:ln>
        </p:spPr>
      </p:pic>
      <p:pic>
        <p:nvPicPr>
          <p:cNvPr id="3" name="图片 22"/>
          <p:cNvPicPr preferRelativeResize="0"/>
          <p:nvPr/>
        </p:nvPicPr>
        <p:blipFill>
          <a:blip r:embed="rId3"/>
          <a:stretch>
            <a:fillRect/>
          </a:stretch>
        </p:blipFill>
        <p:spPr>
          <a:xfrm>
            <a:off x="6774815" y="1755140"/>
            <a:ext cx="1645285" cy="1109345"/>
          </a:xfrm>
          <a:prstGeom prst="rect">
            <a:avLst/>
          </a:prstGeom>
          <a:noFill/>
          <a:ln w="9525" cap="flat" cmpd="sng">
            <a:solidFill>
              <a:srgbClr val="000000"/>
            </a:solidFill>
            <a:prstDash val="solid"/>
            <a:miter/>
            <a:headEnd type="none" w="med" len="med"/>
            <a:tailEnd type="none" w="med" len="med"/>
          </a:ln>
        </p:spPr>
      </p:pic>
      <p:sp>
        <p:nvSpPr>
          <p:cNvPr id="14" name="TextBox 56"/>
          <p:cNvSpPr txBox="1"/>
          <p:nvPr/>
        </p:nvSpPr>
        <p:spPr>
          <a:xfrm>
            <a:off x="3856743" y="3142112"/>
            <a:ext cx="406799" cy="521335"/>
          </a:xfrm>
          <a:prstGeom prst="rect">
            <a:avLst/>
          </a:prstGeom>
          <a:noFill/>
        </p:spPr>
        <p:txBody>
          <a:bodyPr wrap="square" lIns="36470" tIns="18235" rIns="36470" bIns="18235" rtlCol="0">
            <a:spAutoFit/>
          </a:bodyPr>
          <a:p>
            <a:r>
              <a:rPr lang="en-US" sz="3160" dirty="0">
                <a:solidFill>
                  <a:schemeClr val="bg1">
                    <a:lumMod val="50000"/>
                  </a:schemeClr>
                </a:solidFill>
                <a:cs typeface="+mn-ea"/>
                <a:sym typeface="+mn-lt"/>
              </a:rPr>
              <a:t>3.</a:t>
            </a:r>
            <a:endParaRPr lang="id-ID" sz="3160" dirty="0">
              <a:solidFill>
                <a:schemeClr val="bg1">
                  <a:lumMod val="50000"/>
                </a:schemeClr>
              </a:solidFill>
              <a:cs typeface="+mn-ea"/>
              <a:sym typeface="+mn-lt"/>
            </a:endParaRPr>
          </a:p>
        </p:txBody>
      </p:sp>
      <p:sp>
        <p:nvSpPr>
          <p:cNvPr id="17" name="Rectangle 19"/>
          <p:cNvSpPr/>
          <p:nvPr/>
        </p:nvSpPr>
        <p:spPr>
          <a:xfrm>
            <a:off x="4335969" y="2979158"/>
            <a:ext cx="2884106" cy="542925"/>
          </a:xfrm>
          <a:prstGeom prst="rect">
            <a:avLst/>
          </a:prstGeom>
        </p:spPr>
        <p:txBody>
          <a:bodyPr wrap="square" lIns="36470" tIns="18235" rIns="36470" bIns="18235">
            <a:spAutoFit/>
          </a:bodyPr>
          <a:p>
            <a:pPr>
              <a:lnSpc>
                <a:spcPct val="150000"/>
              </a:lnSpc>
            </a:pPr>
            <a:r>
              <a:rPr lang="en-US" altLang="zh-CN" sz="1200" b="1" dirty="0">
                <a:solidFill>
                  <a:schemeClr val="accent4">
                    <a:lumMod val="60000"/>
                    <a:lumOff val="40000"/>
                  </a:schemeClr>
                </a:solidFill>
                <a:cs typeface="+mn-ea"/>
                <a:sym typeface="+mn-lt"/>
              </a:rPr>
              <a:t>  </a:t>
            </a:r>
            <a:r>
              <a:rPr lang="zh-CN" altLang="en-US" sz="1200" b="1" dirty="0">
                <a:solidFill>
                  <a:schemeClr val="accent4">
                    <a:lumMod val="60000"/>
                    <a:lumOff val="40000"/>
                  </a:schemeClr>
                </a:solidFill>
                <a:cs typeface="+mn-ea"/>
                <a:sym typeface="+mn-lt"/>
              </a:rPr>
              <a:t>删除</a:t>
            </a:r>
            <a:r>
              <a:rPr lang="zh-CN" altLang="en-US" sz="1200" b="1" dirty="0">
                <a:solidFill>
                  <a:schemeClr val="accent4">
                    <a:lumMod val="60000"/>
                    <a:lumOff val="40000"/>
                  </a:schemeClr>
                </a:solidFill>
                <a:cs typeface="+mn-ea"/>
                <a:sym typeface="+mn-lt"/>
              </a:rPr>
              <a:t>课程内容</a:t>
            </a:r>
            <a:endParaRPr lang="zh-CN" altLang="en-US"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点击   按钮可以删除课程的内容</a:t>
            </a:r>
            <a:endParaRPr lang="zh-CN" altLang="en-US" sz="1000" dirty="0">
              <a:solidFill>
                <a:schemeClr val="bg1">
                  <a:lumMod val="50000"/>
                </a:schemeClr>
              </a:solidFill>
              <a:cs typeface="+mn-ea"/>
              <a:sym typeface="+mn-lt"/>
            </a:endParaRPr>
          </a:p>
        </p:txBody>
      </p:sp>
      <p:pic>
        <p:nvPicPr>
          <p:cNvPr id="4" name="图片 -2147482583"/>
          <p:cNvPicPr preferRelativeResize="0"/>
          <p:nvPr/>
        </p:nvPicPr>
        <p:blipFill>
          <a:blip r:embed="rId4"/>
          <a:stretch>
            <a:fillRect/>
          </a:stretch>
        </p:blipFill>
        <p:spPr>
          <a:xfrm>
            <a:off x="6774815" y="3524885"/>
            <a:ext cx="1800225" cy="1428750"/>
          </a:xfrm>
          <a:prstGeom prst="rect">
            <a:avLst/>
          </a:prstGeom>
          <a:noFill/>
          <a:ln w="9525" cap="flat" cmpd="sng">
            <a:solidFill>
              <a:srgbClr val="000000"/>
            </a:solidFill>
            <a:prstDash val="solid"/>
            <a:miter/>
            <a:headEnd type="none" w="med" len="med"/>
            <a:tailEnd type="none" w="med" len="med"/>
          </a:ln>
        </p:spPr>
      </p:pic>
      <p:pic>
        <p:nvPicPr>
          <p:cNvPr id="19" name="图片 17"/>
          <p:cNvPicPr>
            <a:picLocks noChangeAspect="1"/>
          </p:cNvPicPr>
          <p:nvPr/>
        </p:nvPicPr>
        <p:blipFill>
          <a:blip r:embed="rId5"/>
          <a:stretch>
            <a:fillRect/>
          </a:stretch>
        </p:blipFill>
        <p:spPr>
          <a:xfrm>
            <a:off x="1376363" y="2326005"/>
            <a:ext cx="179705" cy="156845"/>
          </a:xfrm>
          <a:prstGeom prst="rect">
            <a:avLst/>
          </a:prstGeom>
          <a:noFill/>
          <a:ln w="9525">
            <a:noFill/>
          </a:ln>
        </p:spPr>
      </p:pic>
      <p:pic>
        <p:nvPicPr>
          <p:cNvPr id="18" name="图片 18"/>
          <p:cNvPicPr>
            <a:picLocks noChangeAspect="1"/>
          </p:cNvPicPr>
          <p:nvPr/>
        </p:nvPicPr>
        <p:blipFill>
          <a:blip r:embed="rId6"/>
          <a:stretch>
            <a:fillRect/>
          </a:stretch>
        </p:blipFill>
        <p:spPr>
          <a:xfrm>
            <a:off x="6696710" y="1299210"/>
            <a:ext cx="158750" cy="154305"/>
          </a:xfrm>
          <a:prstGeom prst="rect">
            <a:avLst/>
          </a:prstGeom>
          <a:noFill/>
          <a:ln w="9525">
            <a:noFill/>
          </a:ln>
        </p:spPr>
      </p:pic>
      <p:pic>
        <p:nvPicPr>
          <p:cNvPr id="20" name="图片 19"/>
          <p:cNvPicPr>
            <a:picLocks noChangeAspect="1"/>
          </p:cNvPicPr>
          <p:nvPr/>
        </p:nvPicPr>
        <p:blipFill>
          <a:blip r:embed="rId7"/>
          <a:stretch>
            <a:fillRect/>
          </a:stretch>
        </p:blipFill>
        <p:spPr>
          <a:xfrm>
            <a:off x="4805680" y="3315653"/>
            <a:ext cx="207010" cy="180340"/>
          </a:xfrm>
          <a:prstGeom prst="rect">
            <a:avLst/>
          </a:prstGeom>
          <a:noFill/>
          <a:ln w="9525">
            <a:noFill/>
          </a:ln>
        </p:spPr>
      </p:pic>
      <p:sp>
        <p:nvSpPr>
          <p:cNvPr id="21" name="矩形 20">
            <a:hlinkClick r:id="rId8"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14" presetClass="entr" presetSubtype="1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randombar(horizontal)">
                                      <p:cBhvr>
                                        <p:cTn id="14" dur="400"/>
                                        <p:tgtEl>
                                          <p:spTgt spid="34"/>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par>
                          <p:cTn id="19" fill="hold">
                            <p:stCondLst>
                              <p:cond delay="1500"/>
                            </p:stCondLst>
                            <p:childTnLst>
                              <p:par>
                                <p:cTn id="20" presetID="2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edge">
                                      <p:cBhvr>
                                        <p:cTn id="22" dur="2000"/>
                                        <p:tgtEl>
                                          <p:spTgt spid="13"/>
                                        </p:tgtEl>
                                      </p:cBhvr>
                                    </p:animEffect>
                                  </p:childTnLst>
                                </p:cTn>
                              </p:par>
                            </p:childTnLst>
                          </p:cTn>
                        </p:par>
                        <p:par>
                          <p:cTn id="23" fill="hold">
                            <p:stCondLst>
                              <p:cond delay="3500"/>
                            </p:stCondLst>
                            <p:childTnLst>
                              <p:par>
                                <p:cTn id="24" presetID="14" presetClass="entr" presetSubtype="1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par>
                          <p:cTn id="27" fill="hold">
                            <p:stCondLst>
                              <p:cond delay="4000"/>
                            </p:stCondLst>
                            <p:childTnLst>
                              <p:par>
                                <p:cTn id="28" presetID="12" presetClass="entr" presetSubtype="4"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ppt_y</p:attrName>
                                        </p:attrNameLst>
                                      </p:cBhvr>
                                      <p:tavLst>
                                        <p:tav tm="0">
                                          <p:val>
                                            <p:strVal val="#ppt_y+#ppt_h*1.125000"/>
                                          </p:val>
                                        </p:tav>
                                        <p:tav tm="100000">
                                          <p:val>
                                            <p:strVal val="#ppt_y"/>
                                          </p:val>
                                        </p:tav>
                                      </p:tavLst>
                                    </p:anim>
                                    <p:animEffect transition="in" filter="wipe(up)">
                                      <p:cBhvr>
                                        <p:cTn id="31" dur="500"/>
                                        <p:tgtEl>
                                          <p:spTgt spid="10"/>
                                        </p:tgtEl>
                                      </p:cBhvr>
                                    </p:animEffect>
                                  </p:childTnLst>
                                </p:cTn>
                              </p:par>
                            </p:childTnLst>
                          </p:cTn>
                        </p:par>
                        <p:par>
                          <p:cTn id="32" fill="hold">
                            <p:stCondLst>
                              <p:cond delay="4500"/>
                            </p:stCondLst>
                            <p:childTnLst>
                              <p:par>
                                <p:cTn id="33" presetID="1"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4500"/>
                            </p:stCondLst>
                            <p:childTnLst>
                              <p:par>
                                <p:cTn id="36" presetID="12" presetClass="entr" presetSubtype="4"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p:tgtEl>
                                          <p:spTgt spid="2"/>
                                        </p:tgtEl>
                                        <p:attrNameLst>
                                          <p:attrName>ppt_y</p:attrName>
                                        </p:attrNameLst>
                                      </p:cBhvr>
                                      <p:tavLst>
                                        <p:tav tm="0">
                                          <p:val>
                                            <p:strVal val="#ppt_y+#ppt_h*1.125000"/>
                                          </p:val>
                                        </p:tav>
                                        <p:tav tm="100000">
                                          <p:val>
                                            <p:strVal val="#ppt_y"/>
                                          </p:val>
                                        </p:tav>
                                      </p:tavLst>
                                    </p:anim>
                                    <p:animEffect transition="in" filter="wipe(up)">
                                      <p:cBhvr>
                                        <p:cTn id="39" dur="500"/>
                                        <p:tgtEl>
                                          <p:spTgt spid="2"/>
                                        </p:tgtEl>
                                      </p:cBhvr>
                                    </p:animEffect>
                                  </p:childTnLst>
                                </p:cTn>
                              </p:par>
                            </p:childTnLst>
                          </p:cTn>
                        </p:par>
                        <p:par>
                          <p:cTn id="40" fill="hold">
                            <p:stCondLst>
                              <p:cond delay="5000"/>
                            </p:stCondLst>
                            <p:childTnLst>
                              <p:par>
                                <p:cTn id="41" presetID="12"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p:tgtEl>
                                          <p:spTgt spid="15"/>
                                        </p:tgtEl>
                                        <p:attrNameLst>
                                          <p:attrName>ppt_y</p:attrName>
                                        </p:attrNameLst>
                                      </p:cBhvr>
                                      <p:tavLst>
                                        <p:tav tm="0">
                                          <p:val>
                                            <p:strVal val="#ppt_y+#ppt_h*1.125000"/>
                                          </p:val>
                                        </p:tav>
                                        <p:tav tm="100000">
                                          <p:val>
                                            <p:strVal val="#ppt_y"/>
                                          </p:val>
                                        </p:tav>
                                      </p:tavLst>
                                    </p:anim>
                                    <p:animEffect transition="in" filter="wipe(up)">
                                      <p:cBhvr>
                                        <p:cTn id="44" dur="500"/>
                                        <p:tgtEl>
                                          <p:spTgt spid="15"/>
                                        </p:tgtEl>
                                      </p:cBhvr>
                                    </p:animEffect>
                                  </p:childTnLst>
                                </p:cTn>
                              </p:par>
                            </p:childTnLst>
                          </p:cTn>
                        </p:par>
                        <p:par>
                          <p:cTn id="45" fill="hold">
                            <p:stCondLst>
                              <p:cond delay="5500"/>
                            </p:stCondLst>
                            <p:childTnLst>
                              <p:par>
                                <p:cTn id="46" presetID="14" presetClass="entr" presetSubtype="1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randombar(horizontal)">
                                      <p:cBhvr>
                                        <p:cTn id="48" dur="500"/>
                                        <p:tgtEl>
                                          <p:spTgt spid="11"/>
                                        </p:tgtEl>
                                      </p:cBhvr>
                                    </p:animEffect>
                                  </p:childTnLst>
                                </p:cTn>
                              </p:par>
                            </p:childTnLst>
                          </p:cTn>
                        </p:par>
                        <p:par>
                          <p:cTn id="49" fill="hold">
                            <p:stCondLst>
                              <p:cond delay="6000"/>
                            </p:stCondLst>
                            <p:childTnLst>
                              <p:par>
                                <p:cTn id="50" presetID="1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ppt_y</p:attrName>
                                        </p:attrNameLst>
                                      </p:cBhvr>
                                      <p:tavLst>
                                        <p:tav tm="0">
                                          <p:val>
                                            <p:strVal val="#ppt_y+#ppt_h*1.125000"/>
                                          </p:val>
                                        </p:tav>
                                        <p:tav tm="100000">
                                          <p:val>
                                            <p:strVal val="#ppt_y"/>
                                          </p:val>
                                        </p:tav>
                                      </p:tavLst>
                                    </p:anim>
                                    <p:animEffect transition="in" filter="wipe(up)">
                                      <p:cBhvr>
                                        <p:cTn id="53" dur="500"/>
                                        <p:tgtEl>
                                          <p:spTgt spid="12"/>
                                        </p:tgtEl>
                                      </p:cBhvr>
                                    </p:animEffect>
                                  </p:childTnLst>
                                </p:cTn>
                              </p:par>
                            </p:childTnLst>
                          </p:cTn>
                        </p:par>
                        <p:par>
                          <p:cTn id="54" fill="hold">
                            <p:stCondLst>
                              <p:cond delay="6500"/>
                            </p:stCondLst>
                            <p:childTnLst>
                              <p:par>
                                <p:cTn id="55" presetID="1"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par>
                          <p:cTn id="57" fill="hold">
                            <p:stCondLst>
                              <p:cond delay="6500"/>
                            </p:stCondLst>
                            <p:childTnLst>
                              <p:par>
                                <p:cTn id="58" presetID="2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edge">
                                      <p:cBhvr>
                                        <p:cTn id="60" dur="2000"/>
                                        <p:tgtEl>
                                          <p:spTgt spid="3"/>
                                        </p:tgtEl>
                                      </p:cBhvr>
                                    </p:animEffect>
                                  </p:childTnLst>
                                </p:cTn>
                              </p:par>
                            </p:childTnLst>
                          </p:cTn>
                        </p:par>
                        <p:par>
                          <p:cTn id="61" fill="hold">
                            <p:stCondLst>
                              <p:cond delay="8500"/>
                            </p:stCondLst>
                            <p:childTnLst>
                              <p:par>
                                <p:cTn id="62" presetID="12" presetClass="entr" presetSubtype="4"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p:tgtEl>
                                          <p:spTgt spid="16"/>
                                        </p:tgtEl>
                                        <p:attrNameLst>
                                          <p:attrName>ppt_y</p:attrName>
                                        </p:attrNameLst>
                                      </p:cBhvr>
                                      <p:tavLst>
                                        <p:tav tm="0">
                                          <p:val>
                                            <p:strVal val="#ppt_y+#ppt_h*1.125000"/>
                                          </p:val>
                                        </p:tav>
                                        <p:tav tm="100000">
                                          <p:val>
                                            <p:strVal val="#ppt_y"/>
                                          </p:val>
                                        </p:tav>
                                      </p:tavLst>
                                    </p:anim>
                                    <p:animEffect transition="in" filter="wipe(up)">
                                      <p:cBhvr>
                                        <p:cTn id="65" dur="500"/>
                                        <p:tgtEl>
                                          <p:spTgt spid="16"/>
                                        </p:tgtEl>
                                      </p:cBhvr>
                                    </p:animEffect>
                                  </p:childTnLst>
                                </p:cTn>
                              </p:par>
                            </p:childTnLst>
                          </p:cTn>
                        </p:par>
                        <p:par>
                          <p:cTn id="66" fill="hold">
                            <p:stCondLst>
                              <p:cond delay="9000"/>
                            </p:stCondLst>
                            <p:childTnLst>
                              <p:par>
                                <p:cTn id="67" presetID="14" presetClass="entr" presetSubtype="10"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randombar(horizontal)">
                                      <p:cBhvr>
                                        <p:cTn id="69" dur="500"/>
                                        <p:tgtEl>
                                          <p:spTgt spid="14"/>
                                        </p:tgtEl>
                                      </p:cBhvr>
                                    </p:animEffect>
                                  </p:childTnLst>
                                </p:cTn>
                              </p:par>
                            </p:childTnLst>
                          </p:cTn>
                        </p:par>
                        <p:par>
                          <p:cTn id="70" fill="hold">
                            <p:stCondLst>
                              <p:cond delay="9500"/>
                            </p:stCondLst>
                            <p:childTnLst>
                              <p:par>
                                <p:cTn id="71" presetID="12" presetClass="entr" presetSubtype="4"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p:tgtEl>
                                          <p:spTgt spid="17"/>
                                        </p:tgtEl>
                                        <p:attrNameLst>
                                          <p:attrName>ppt_y</p:attrName>
                                        </p:attrNameLst>
                                      </p:cBhvr>
                                      <p:tavLst>
                                        <p:tav tm="0">
                                          <p:val>
                                            <p:strVal val="#ppt_y+#ppt_h*1.125000"/>
                                          </p:val>
                                        </p:tav>
                                        <p:tav tm="100000">
                                          <p:val>
                                            <p:strVal val="#ppt_y"/>
                                          </p:val>
                                        </p:tav>
                                      </p:tavLst>
                                    </p:anim>
                                    <p:animEffect transition="in" filter="wipe(up)">
                                      <p:cBhvr>
                                        <p:cTn id="74" dur="500"/>
                                        <p:tgtEl>
                                          <p:spTgt spid="17"/>
                                        </p:tgtEl>
                                      </p:cBhvr>
                                    </p:animEffect>
                                  </p:childTnLst>
                                </p:cTn>
                              </p:par>
                            </p:childTnLst>
                          </p:cTn>
                        </p:par>
                        <p:par>
                          <p:cTn id="75" fill="hold">
                            <p:stCondLst>
                              <p:cond delay="10000"/>
                            </p:stCondLst>
                            <p:childTnLst>
                              <p:par>
                                <p:cTn id="76" presetID="1" presetClass="entr" presetSubtype="0" fill="hold" nodeType="afterEffect">
                                  <p:stCondLst>
                                    <p:cond delay="0"/>
                                  </p:stCondLst>
                                  <p:childTnLst>
                                    <p:set>
                                      <p:cBhvr>
                                        <p:cTn id="77" dur="1" fill="hold">
                                          <p:stCondLst>
                                            <p:cond delay="0"/>
                                          </p:stCondLst>
                                        </p:cTn>
                                        <p:tgtEl>
                                          <p:spTgt spid="20"/>
                                        </p:tgtEl>
                                        <p:attrNameLst>
                                          <p:attrName>style.visibility</p:attrName>
                                        </p:attrNameLst>
                                      </p:cBhvr>
                                      <p:to>
                                        <p:strVal val="visible"/>
                                      </p:to>
                                    </p:set>
                                  </p:childTnLst>
                                </p:cTn>
                              </p:par>
                            </p:childTnLst>
                          </p:cTn>
                        </p:par>
                        <p:par>
                          <p:cTn id="78" fill="hold">
                            <p:stCondLst>
                              <p:cond delay="10000"/>
                            </p:stCondLst>
                            <p:childTnLst>
                              <p:par>
                                <p:cTn id="79" presetID="5" presetClass="entr" presetSubtype="10" fill="hold" nodeType="after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checkerboard(across)">
                                      <p:cBhvr>
                                        <p:cTn id="81" dur="500"/>
                                        <p:tgtEl>
                                          <p:spTgt spid="4"/>
                                        </p:tgtEl>
                                      </p:cBhvr>
                                    </p:animEffect>
                                  </p:childTnLst>
                                </p:cTn>
                              </p:par>
                              <p:par>
                                <p:cTn id="82" presetID="2" presetClass="entr" presetSubtype="8"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 calcmode="lin" valueType="num">
                                      <p:cBhvr additive="base">
                                        <p:cTn id="84" dur="400" fill="hold"/>
                                        <p:tgtEl>
                                          <p:spTgt spid="21"/>
                                        </p:tgtEl>
                                        <p:attrNameLst>
                                          <p:attrName>ppt_x</p:attrName>
                                        </p:attrNameLst>
                                      </p:cBhvr>
                                      <p:tavLst>
                                        <p:tav tm="0">
                                          <p:val>
                                            <p:strVal val="0-#ppt_w/2"/>
                                          </p:val>
                                        </p:tav>
                                        <p:tav tm="100000">
                                          <p:val>
                                            <p:strVal val="#ppt_x"/>
                                          </p:val>
                                        </p:tav>
                                      </p:tavLst>
                                    </p:anim>
                                    <p:anim calcmode="lin" valueType="num">
                                      <p:cBhvr additive="base">
                                        <p:cTn id="85" dur="4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8" grpId="0" bldLvl="0" animBg="1"/>
      <p:bldP spid="14" grpId="0"/>
      <p:bldP spid="17" grpId="0"/>
      <p:bldP spid="21"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9155" y="1072515"/>
            <a:ext cx="1666875" cy="691077"/>
            <a:chOff x="4065694" y="3931859"/>
            <a:chExt cx="2811555" cy="1651387"/>
          </a:xfrm>
        </p:grpSpPr>
        <p:sp>
          <p:nvSpPr>
            <p:cNvPr id="6" name="Rounded Rectangle 43"/>
            <p:cNvSpPr/>
            <p:nvPr/>
          </p:nvSpPr>
          <p:spPr>
            <a:xfrm>
              <a:off x="4652640" y="3963724"/>
              <a:ext cx="1459866" cy="556881"/>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675131" y="3931859"/>
              <a:ext cx="1253150" cy="622128"/>
            </a:xfrm>
            <a:prstGeom prst="rect">
              <a:avLst/>
            </a:prstGeom>
            <a:noFill/>
          </p:spPr>
          <p:txBody>
            <a:bodyPr wrap="square" rtlCol="0">
              <a:spAutoFit/>
            </a:bodyPr>
            <a:lstStyle/>
            <a:p>
              <a:r>
                <a:rPr lang="zh-CN" altLang="id-ID" sz="1100" dirty="0">
                  <a:solidFill>
                    <a:schemeClr val="bg1"/>
                  </a:solidFill>
                  <a:cs typeface="+mn-ea"/>
                  <a:sym typeface="+mn-lt"/>
                </a:rPr>
                <a:t>查看课程</a:t>
              </a:r>
              <a:endParaRPr lang="zh-CN" altLang="id-ID" sz="1100" dirty="0">
                <a:solidFill>
                  <a:schemeClr val="bg1"/>
                </a:solidFill>
                <a:cs typeface="+mn-ea"/>
                <a:sym typeface="+mn-lt"/>
              </a:endParaRPr>
            </a:p>
          </p:txBody>
        </p:sp>
        <p:sp>
          <p:nvSpPr>
            <p:cNvPr id="8" name="TextBox 53"/>
            <p:cNvSpPr txBox="1"/>
            <p:nvPr/>
          </p:nvSpPr>
          <p:spPr>
            <a:xfrm>
              <a:off x="4065694" y="4630327"/>
              <a:ext cx="2811555" cy="952919"/>
            </a:xfrm>
            <a:prstGeom prst="rect">
              <a:avLst/>
            </a:prstGeom>
            <a:noFill/>
          </p:spPr>
          <p:txBody>
            <a:bodyPr wrap="square" rtlCol="0">
              <a:spAutoFit/>
              <a:scene3d>
                <a:camera prst="orthographicFront"/>
                <a:lightRig rig="threePt" dir="t"/>
              </a:scene3d>
            </a:bodyPr>
            <a:lstStyle/>
            <a:p>
              <a:pPr algn="ctr"/>
              <a:r>
                <a:rPr lang="en-US" altLang="zh-CN" sz="1000" dirty="0">
                  <a:solidFill>
                    <a:schemeClr val="accent1"/>
                  </a:solidFill>
                  <a:effectLst>
                    <a:outerShdw blurRad="38100" dist="25400" dir="5400000" algn="ctr" rotWithShape="0">
                      <a:srgbClr val="6E747A">
                        <a:alpha val="43000"/>
                      </a:srgbClr>
                    </a:outerShdw>
                  </a:effectLst>
                  <a:cs typeface="+mn-ea"/>
                  <a:sym typeface="+mn-lt"/>
                </a:rPr>
                <a:t>    </a:t>
              </a:r>
              <a:r>
                <a:rPr lang="zh-CN" altLang="en-US" sz="1000" dirty="0">
                  <a:solidFill>
                    <a:schemeClr val="accent1"/>
                  </a:solidFill>
                  <a:effectLst>
                    <a:outerShdw blurRad="38100" dist="25400" dir="5400000" algn="ctr" rotWithShape="0">
                      <a:srgbClr val="6E747A">
                        <a:alpha val="43000"/>
                      </a:srgbClr>
                    </a:outerShdw>
                  </a:effectLst>
                  <a:cs typeface="+mn-ea"/>
                  <a:sym typeface="+mn-lt"/>
                </a:rPr>
                <a:t>分为查看课程编码和查看学生选课两个功能</a:t>
              </a:r>
              <a:endParaRPr lang="zh-CN" altLang="en-US" sz="1000" dirty="0">
                <a:solidFill>
                  <a:schemeClr val="accent1"/>
                </a:solidFill>
                <a:effectLst>
                  <a:outerShdw blurRad="38100" dist="25400" dir="5400000" algn="ctr" rotWithShape="0">
                    <a:srgbClr val="6E747A">
                      <a:alpha val="43000"/>
                    </a:srgbClr>
                  </a:outerShdw>
                </a:effectLst>
                <a:cs typeface="+mn-ea"/>
                <a:sym typeface="+mn-lt"/>
              </a:endParaRPr>
            </a:p>
          </p:txBody>
        </p:sp>
      </p:grpSp>
      <p:sp>
        <p:nvSpPr>
          <p:cNvPr id="9" name="TextBox 54"/>
          <p:cNvSpPr txBox="1"/>
          <p:nvPr/>
        </p:nvSpPr>
        <p:spPr>
          <a:xfrm>
            <a:off x="276613" y="2099962"/>
            <a:ext cx="406799" cy="523113"/>
          </a:xfrm>
          <a:prstGeom prst="rect">
            <a:avLst/>
          </a:prstGeom>
          <a:noFill/>
        </p:spPr>
        <p:txBody>
          <a:bodyPr wrap="square" lIns="36470" tIns="18235" rIns="36470" bIns="18235" rtlCol="0">
            <a:spAutoFit/>
          </a:bodyPr>
          <a:lstStyle/>
          <a:p>
            <a:r>
              <a:rPr lang="id-ID" sz="3160" dirty="0">
                <a:solidFill>
                  <a:schemeClr val="bg1">
                    <a:lumMod val="50000"/>
                  </a:schemeClr>
                </a:solidFill>
                <a:cs typeface="+mn-ea"/>
                <a:sym typeface="+mn-lt"/>
              </a:rPr>
              <a:t>1</a:t>
            </a:r>
            <a:r>
              <a:rPr lang="en-US" sz="3160" dirty="0">
                <a:solidFill>
                  <a:schemeClr val="bg1">
                    <a:lumMod val="50000"/>
                  </a:schemeClr>
                </a:solidFill>
                <a:cs typeface="+mn-ea"/>
                <a:sym typeface="+mn-lt"/>
              </a:rPr>
              <a:t>.</a:t>
            </a:r>
            <a:endParaRPr lang="id-ID" sz="3160" dirty="0">
              <a:solidFill>
                <a:schemeClr val="bg1">
                  <a:lumMod val="50000"/>
                </a:schemeClr>
              </a:solidFill>
              <a:cs typeface="+mn-ea"/>
              <a:sym typeface="+mn-lt"/>
            </a:endParaRPr>
          </a:p>
        </p:txBody>
      </p:sp>
      <p:sp>
        <p:nvSpPr>
          <p:cNvPr id="10" name="Rectangle 19"/>
          <p:cNvSpPr/>
          <p:nvPr/>
        </p:nvSpPr>
        <p:spPr>
          <a:xfrm>
            <a:off x="683895" y="1974850"/>
            <a:ext cx="1379220" cy="1004570"/>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查看课程编码</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教师可以通过点击查看课程编码按钮查看每门课程对应的选课编码</a:t>
            </a:r>
            <a:endParaRPr lang="zh-CN" altLang="en-US" sz="1000" dirty="0">
              <a:solidFill>
                <a:schemeClr val="bg1">
                  <a:lumMod val="50000"/>
                </a:schemeClr>
              </a:solidFill>
              <a:cs typeface="+mn-ea"/>
              <a:sym typeface="+mn-lt"/>
            </a:endParaRPr>
          </a:p>
        </p:txBody>
      </p:sp>
      <p:sp>
        <p:nvSpPr>
          <p:cNvPr id="11" name="TextBox 56"/>
          <p:cNvSpPr txBox="1"/>
          <p:nvPr/>
        </p:nvSpPr>
        <p:spPr>
          <a:xfrm>
            <a:off x="5180718" y="1240287"/>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2.</a:t>
            </a:r>
            <a:endParaRPr lang="id-ID" sz="3160" dirty="0">
              <a:solidFill>
                <a:schemeClr val="bg1">
                  <a:lumMod val="50000"/>
                </a:schemeClr>
              </a:solidFill>
              <a:cs typeface="+mn-ea"/>
              <a:sym typeface="+mn-lt"/>
            </a:endParaRPr>
          </a:p>
        </p:txBody>
      </p:sp>
      <p:sp>
        <p:nvSpPr>
          <p:cNvPr id="12" name="Rectangle 19"/>
          <p:cNvSpPr/>
          <p:nvPr/>
        </p:nvSpPr>
        <p:spPr>
          <a:xfrm>
            <a:off x="5658674" y="1085588"/>
            <a:ext cx="2884106" cy="1235710"/>
          </a:xfrm>
          <a:prstGeom prst="rect">
            <a:avLst/>
          </a:prstGeom>
        </p:spPr>
        <p:txBody>
          <a:bodyPr wrap="square" lIns="36470" tIns="18235" rIns="36470" bIns="18235">
            <a:spAutoFit/>
          </a:bodyPr>
          <a:lstStyle/>
          <a:p>
            <a:pPr>
              <a:lnSpc>
                <a:spcPct val="150000"/>
              </a:lnSpc>
            </a:pPr>
            <a:r>
              <a:rPr lang="en-US" altLang="zh-CN" sz="1200" b="1" dirty="0">
                <a:solidFill>
                  <a:schemeClr val="accent4">
                    <a:lumMod val="60000"/>
                    <a:lumOff val="40000"/>
                  </a:schemeClr>
                </a:solidFill>
                <a:cs typeface="+mn-ea"/>
                <a:sym typeface="+mn-lt"/>
              </a:rPr>
              <a:t>  </a:t>
            </a:r>
            <a:r>
              <a:rPr lang="zh-CN" altLang="en-US" sz="1200" b="1" dirty="0">
                <a:solidFill>
                  <a:schemeClr val="accent4">
                    <a:lumMod val="60000"/>
                    <a:lumOff val="40000"/>
                  </a:schemeClr>
                </a:solidFill>
                <a:cs typeface="+mn-ea"/>
                <a:sym typeface="+mn-lt"/>
              </a:rPr>
              <a:t>查看学生选课</a:t>
            </a:r>
            <a:endParaRPr lang="zh-CN" altLang="en-US"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点击查看学生选课按钮 选择课程后教师可以查看有多少名学生选择了此门课程 以及学生详细的姓名和学号，点击删除按钮还能删除学生的选课信息</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561435" y="447999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96865" y="4491990"/>
            <a:ext cx="3152775" cy="88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474200" y="168314"/>
            <a:ext cx="2886455" cy="583565"/>
            <a:chOff x="6474200" y="168314"/>
            <a:chExt cx="2886455" cy="583565"/>
          </a:xfrm>
        </p:grpSpPr>
        <p:sp>
          <p:nvSpPr>
            <p:cNvPr id="35" name="TextBox 20"/>
            <p:cNvSpPr txBox="1"/>
            <p:nvPr/>
          </p:nvSpPr>
          <p:spPr>
            <a:xfrm>
              <a:off x="6474200" y="168314"/>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36" name="TextBox 20"/>
            <p:cNvSpPr txBox="1"/>
            <p:nvPr/>
          </p:nvSpPr>
          <p:spPr>
            <a:xfrm>
              <a:off x="7292698" y="26509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37" name="TextBox 20"/>
            <p:cNvSpPr txBox="1"/>
            <p:nvPr/>
          </p:nvSpPr>
          <p:spPr>
            <a:xfrm>
              <a:off x="7131265" y="50780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pic>
        <p:nvPicPr>
          <p:cNvPr id="2" name="图片 -2147482587"/>
          <p:cNvPicPr preferRelativeResize="0"/>
          <p:nvPr/>
        </p:nvPicPr>
        <p:blipFill>
          <a:blip r:embed="rId1"/>
          <a:stretch>
            <a:fillRect/>
          </a:stretch>
        </p:blipFill>
        <p:spPr>
          <a:xfrm>
            <a:off x="3142615" y="821055"/>
            <a:ext cx="1771650" cy="1485900"/>
          </a:xfrm>
          <a:prstGeom prst="rect">
            <a:avLst/>
          </a:prstGeom>
          <a:noFill/>
          <a:ln w="9525" cap="flat" cmpd="sng">
            <a:solidFill>
              <a:srgbClr val="000000"/>
            </a:solidFill>
            <a:prstDash val="solid"/>
            <a:miter/>
            <a:headEnd type="none" w="med" len="med"/>
            <a:tailEnd type="none" w="med" len="med"/>
          </a:ln>
        </p:spPr>
      </p:pic>
      <p:pic>
        <p:nvPicPr>
          <p:cNvPr id="3" name="图片 -2147482582"/>
          <p:cNvPicPr preferRelativeResize="0"/>
          <p:nvPr/>
        </p:nvPicPr>
        <p:blipFill>
          <a:blip r:embed="rId2"/>
          <a:stretch>
            <a:fillRect/>
          </a:stretch>
        </p:blipFill>
        <p:spPr>
          <a:xfrm>
            <a:off x="2296478" y="2623185"/>
            <a:ext cx="1800225" cy="1800225"/>
          </a:xfrm>
          <a:prstGeom prst="rect">
            <a:avLst/>
          </a:prstGeom>
          <a:noFill/>
          <a:ln w="9525" cap="flat" cmpd="sng">
            <a:solidFill>
              <a:srgbClr val="000000"/>
            </a:solidFill>
            <a:prstDash val="solid"/>
            <a:miter/>
            <a:headEnd type="none" w="med" len="med"/>
            <a:tailEnd type="none" w="med" len="med"/>
          </a:ln>
        </p:spPr>
      </p:pic>
      <p:pic>
        <p:nvPicPr>
          <p:cNvPr id="4" name="图片 31"/>
          <p:cNvPicPr preferRelativeResize="0"/>
          <p:nvPr/>
        </p:nvPicPr>
        <p:blipFill>
          <a:blip r:embed="rId3"/>
          <a:stretch>
            <a:fillRect/>
          </a:stretch>
        </p:blipFill>
        <p:spPr>
          <a:xfrm>
            <a:off x="5180648" y="2438400"/>
            <a:ext cx="1800225" cy="1800225"/>
          </a:xfrm>
          <a:prstGeom prst="rect">
            <a:avLst/>
          </a:prstGeom>
          <a:noFill/>
          <a:ln w="9525" cap="flat" cmpd="sng">
            <a:solidFill>
              <a:srgbClr val="000000"/>
            </a:solidFill>
            <a:prstDash val="solid"/>
            <a:miter/>
            <a:headEnd type="none" w="med" len="med"/>
            <a:tailEnd type="none" w="med" len="med"/>
          </a:ln>
        </p:spPr>
      </p:pic>
      <p:pic>
        <p:nvPicPr>
          <p:cNvPr id="13" name="图片 33"/>
          <p:cNvPicPr preferRelativeResize="0"/>
          <p:nvPr/>
        </p:nvPicPr>
        <p:blipFill>
          <a:blip r:embed="rId4"/>
          <a:stretch>
            <a:fillRect/>
          </a:stretch>
        </p:blipFill>
        <p:spPr>
          <a:xfrm>
            <a:off x="7032943" y="3598228"/>
            <a:ext cx="1800225" cy="720090"/>
          </a:xfrm>
          <a:prstGeom prst="rect">
            <a:avLst/>
          </a:prstGeom>
          <a:noFill/>
          <a:ln w="9525" cap="flat" cmpd="sng">
            <a:solidFill>
              <a:srgbClr val="000000"/>
            </a:solidFill>
            <a:prstDash val="solid"/>
            <a:miter/>
            <a:headEnd type="none" w="med" len="med"/>
            <a:tailEnd type="none" w="med" len="med"/>
          </a:ln>
        </p:spPr>
      </p:pic>
      <p:sp>
        <p:nvSpPr>
          <p:cNvPr id="14" name="矩形 13">
            <a:hlinkClick r:id="rId5"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14" presetClass="entr" presetSubtype="1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randombar(horizontal)">
                                      <p:cBhvr>
                                        <p:cTn id="14" dur="400"/>
                                        <p:tgtEl>
                                          <p:spTgt spid="34"/>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up)">
                                      <p:cBhvr>
                                        <p:cTn id="27" dur="500"/>
                                        <p:tgtEl>
                                          <p:spTgt spid="10"/>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up)">
                                      <p:cBhvr>
                                        <p:cTn id="32" dur="500"/>
                                        <p:tgtEl>
                                          <p:spTgt spid="15"/>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randombar(horizontal)">
                                      <p:cBhvr>
                                        <p:cTn id="36" dur="500"/>
                                        <p:tgtEl>
                                          <p:spTgt spid="11"/>
                                        </p:tgtEl>
                                      </p:cBhvr>
                                    </p:animEffect>
                                  </p:childTnLst>
                                </p:cTn>
                              </p:par>
                            </p:childTnLst>
                          </p:cTn>
                        </p:par>
                        <p:par>
                          <p:cTn id="37" fill="hold">
                            <p:stCondLst>
                              <p:cond delay="3500"/>
                            </p:stCondLst>
                            <p:childTnLst>
                              <p:par>
                                <p:cTn id="38" presetID="1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ppt_y</p:attrName>
                                        </p:attrNameLst>
                                      </p:cBhvr>
                                      <p:tavLst>
                                        <p:tav tm="0">
                                          <p:val>
                                            <p:strVal val="#ppt_y+#ppt_h*1.125000"/>
                                          </p:val>
                                        </p:tav>
                                        <p:tav tm="100000">
                                          <p:val>
                                            <p:strVal val="#ppt_y"/>
                                          </p:val>
                                        </p:tav>
                                      </p:tavLst>
                                    </p:anim>
                                    <p:animEffect transition="in" filter="wipe(up)">
                                      <p:cBhvr>
                                        <p:cTn id="41" dur="500"/>
                                        <p:tgtEl>
                                          <p:spTgt spid="12"/>
                                        </p:tgtEl>
                                      </p:cBhvr>
                                    </p:animEffect>
                                  </p:childTnLst>
                                </p:cTn>
                              </p:par>
                            </p:childTnLst>
                          </p:cTn>
                        </p:par>
                        <p:par>
                          <p:cTn id="42" fill="hold">
                            <p:stCondLst>
                              <p:cond delay="4000"/>
                            </p:stCondLst>
                            <p:childTnLst>
                              <p:par>
                                <p:cTn id="43" presetID="12" presetClass="entr" presetSubtype="4"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p:tgtEl>
                                          <p:spTgt spid="16"/>
                                        </p:tgtEl>
                                        <p:attrNameLst>
                                          <p:attrName>ppt_y</p:attrName>
                                        </p:attrNameLst>
                                      </p:cBhvr>
                                      <p:tavLst>
                                        <p:tav tm="0">
                                          <p:val>
                                            <p:strVal val="#ppt_y+#ppt_h*1.125000"/>
                                          </p:val>
                                        </p:tav>
                                        <p:tav tm="100000">
                                          <p:val>
                                            <p:strVal val="#ppt_y"/>
                                          </p:val>
                                        </p:tav>
                                      </p:tavLst>
                                    </p:anim>
                                    <p:animEffect transition="in" filter="wipe(up)">
                                      <p:cBhvr>
                                        <p:cTn id="46" dur="500"/>
                                        <p:tgtEl>
                                          <p:spTgt spid="16"/>
                                        </p:tgtEl>
                                      </p:cBhvr>
                                    </p:animEffect>
                                  </p:childTnLst>
                                </p:cTn>
                              </p:par>
                            </p:childTnLst>
                          </p:cTn>
                        </p:par>
                        <p:par>
                          <p:cTn id="47" fill="hold">
                            <p:stCondLst>
                              <p:cond delay="4500"/>
                            </p:stCondLst>
                            <p:childTnLst>
                              <p:par>
                                <p:cTn id="48" presetID="2" presetClass="entr" presetSubtype="4"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400" fill="hold"/>
                                        <p:tgtEl>
                                          <p:spTgt spid="14"/>
                                        </p:tgtEl>
                                        <p:attrNameLst>
                                          <p:attrName>ppt_x</p:attrName>
                                        </p:attrNameLst>
                                      </p:cBhvr>
                                      <p:tavLst>
                                        <p:tav tm="0">
                                          <p:val>
                                            <p:strVal val="0-#ppt_w/2"/>
                                          </p:val>
                                        </p:tav>
                                        <p:tav tm="100000">
                                          <p:val>
                                            <p:strVal val="#ppt_x"/>
                                          </p:val>
                                        </p:tav>
                                      </p:tavLst>
                                    </p:anim>
                                    <p:anim calcmode="lin" valueType="num">
                                      <p:cBhvr additive="base">
                                        <p:cTn id="55" dur="4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8" grpId="0" bldLvl="0" animBg="1"/>
      <p:bldP spid="14"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70829" y="1274874"/>
            <a:ext cx="3933010" cy="149652"/>
            <a:chOff x="4906190" y="1416527"/>
            <a:chExt cx="3933010" cy="166280"/>
          </a:xfrm>
          <a:solidFill>
            <a:srgbClr val="00544A"/>
          </a:solidFill>
        </p:grpSpPr>
        <p:sp>
          <p:nvSpPr>
            <p:cNvPr id="5" name="矩形 4"/>
            <p:cNvSpPr/>
            <p:nvPr/>
          </p:nvSpPr>
          <p:spPr>
            <a:xfrm>
              <a:off x="4906190" y="1416527"/>
              <a:ext cx="166280" cy="16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6" name="直接连接符 5"/>
            <p:cNvCxnSpPr>
              <a:stCxn id="5" idx="3"/>
            </p:cNvCxnSpPr>
            <p:nvPr/>
          </p:nvCxnSpPr>
          <p:spPr>
            <a:xfrm>
              <a:off x="5072470" y="1499667"/>
              <a:ext cx="3766730" cy="0"/>
            </a:xfrm>
            <a:prstGeom prst="line">
              <a:avLst/>
            </a:prstGeom>
            <a:grp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p:cNvGrpSpPr/>
          <p:nvPr/>
        </p:nvGrpSpPr>
        <p:grpSpPr>
          <a:xfrm>
            <a:off x="4370829" y="2420669"/>
            <a:ext cx="3933010" cy="149652"/>
            <a:chOff x="4906190" y="2727732"/>
            <a:chExt cx="3933010" cy="166280"/>
          </a:xfrm>
          <a:solidFill>
            <a:srgbClr val="00544A"/>
          </a:solidFill>
        </p:grpSpPr>
        <p:sp>
          <p:nvSpPr>
            <p:cNvPr id="8" name="矩形 7"/>
            <p:cNvSpPr/>
            <p:nvPr/>
          </p:nvSpPr>
          <p:spPr>
            <a:xfrm>
              <a:off x="4906190" y="2727732"/>
              <a:ext cx="166280" cy="166280"/>
            </a:xfrm>
            <a:prstGeom prst="rect">
              <a:avLst/>
            </a:prstGeom>
            <a:solidFill>
              <a:srgbClr val="5358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cxnSp>
          <p:nvCxnSpPr>
            <p:cNvPr id="9" name="直接连接符 8"/>
            <p:cNvCxnSpPr>
              <a:stCxn id="8" idx="3"/>
            </p:cNvCxnSpPr>
            <p:nvPr/>
          </p:nvCxnSpPr>
          <p:spPr>
            <a:xfrm>
              <a:off x="5072470" y="2810872"/>
              <a:ext cx="3766730" cy="0"/>
            </a:xfrm>
            <a:prstGeom prst="line">
              <a:avLst/>
            </a:prstGeom>
            <a:grpFill/>
            <a:ln>
              <a:solidFill>
                <a:srgbClr val="53585F"/>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9"/>
          <p:cNvGrpSpPr/>
          <p:nvPr/>
        </p:nvGrpSpPr>
        <p:grpSpPr>
          <a:xfrm>
            <a:off x="4370829" y="3449369"/>
            <a:ext cx="3933010" cy="149652"/>
            <a:chOff x="4906190" y="3870732"/>
            <a:chExt cx="3933010" cy="166280"/>
          </a:xfrm>
          <a:solidFill>
            <a:srgbClr val="00544A"/>
          </a:solidFill>
        </p:grpSpPr>
        <p:sp>
          <p:nvSpPr>
            <p:cNvPr id="11" name="矩形 10"/>
            <p:cNvSpPr/>
            <p:nvPr/>
          </p:nvSpPr>
          <p:spPr>
            <a:xfrm>
              <a:off x="4906190" y="3870732"/>
              <a:ext cx="166280" cy="166280"/>
            </a:xfrm>
            <a:prstGeom prst="rect">
              <a:avLst/>
            </a:prstGeom>
            <a:solidFill>
              <a:srgbClr val="959AA2"/>
            </a:solidFill>
            <a:ln>
              <a:solidFill>
                <a:srgbClr val="959AA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cxnSp>
          <p:nvCxnSpPr>
            <p:cNvPr id="12" name="直接连接符 11"/>
            <p:cNvCxnSpPr/>
            <p:nvPr/>
          </p:nvCxnSpPr>
          <p:spPr>
            <a:xfrm>
              <a:off x="5072470" y="3941172"/>
              <a:ext cx="3766730" cy="0"/>
            </a:xfrm>
            <a:prstGeom prst="line">
              <a:avLst/>
            </a:prstGeom>
            <a:grpFill/>
            <a:ln>
              <a:solidFill>
                <a:srgbClr val="959AA2"/>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3" name="TextBox 72"/>
          <p:cNvSpPr txBox="1"/>
          <p:nvPr/>
        </p:nvSpPr>
        <p:spPr>
          <a:xfrm>
            <a:off x="4370830" y="1624239"/>
            <a:ext cx="3933010" cy="370840"/>
          </a:xfrm>
          <a:prstGeom prst="rect">
            <a:avLst/>
          </a:prstGeom>
          <a:noFill/>
        </p:spPr>
        <p:txBody>
          <a:bodyPr wrap="square" rtlCol="0">
            <a:spAutoFit/>
          </a:bodyPr>
          <a:lstStyle/>
          <a:p>
            <a:pPr algn="just">
              <a:lnSpc>
                <a:spcPct val="130000"/>
              </a:lnSpc>
            </a:pPr>
            <a:r>
              <a:rPr lang="en-US" altLang="zh-CN" sz="1400" dirty="0">
                <a:solidFill>
                  <a:schemeClr val="bg1">
                    <a:lumMod val="50000"/>
                  </a:schemeClr>
                </a:solidFill>
                <a:cs typeface="+mn-ea"/>
                <a:sym typeface="+mn-lt"/>
              </a:rPr>
              <a:t> </a:t>
            </a:r>
            <a:r>
              <a:rPr lang="zh-CN" altLang="en-US" sz="1400" dirty="0">
                <a:solidFill>
                  <a:schemeClr val="bg1">
                    <a:lumMod val="50000"/>
                  </a:schemeClr>
                </a:solidFill>
                <a:cs typeface="+mn-ea"/>
                <a:sym typeface="+mn-lt"/>
              </a:rPr>
              <a:t>选择课程后进入搜索页面 </a:t>
            </a:r>
            <a:endParaRPr lang="zh-CN" altLang="en-US" sz="1400" dirty="0">
              <a:solidFill>
                <a:schemeClr val="bg1">
                  <a:lumMod val="50000"/>
                </a:schemeClr>
              </a:solidFill>
              <a:cs typeface="+mn-ea"/>
              <a:sym typeface="+mn-lt"/>
            </a:endParaRPr>
          </a:p>
        </p:txBody>
      </p:sp>
      <p:sp>
        <p:nvSpPr>
          <p:cNvPr id="14" name="TextBox 73"/>
          <p:cNvSpPr txBox="1"/>
          <p:nvPr/>
        </p:nvSpPr>
        <p:spPr>
          <a:xfrm>
            <a:off x="4370830" y="2602477"/>
            <a:ext cx="3933010" cy="370840"/>
          </a:xfrm>
          <a:prstGeom prst="rect">
            <a:avLst/>
          </a:prstGeom>
          <a:noFill/>
        </p:spPr>
        <p:txBody>
          <a:bodyPr wrap="square" rtlCol="0">
            <a:spAutoFit/>
          </a:bodyPr>
          <a:lstStyle/>
          <a:p>
            <a:pPr algn="just">
              <a:lnSpc>
                <a:spcPct val="130000"/>
              </a:lnSpc>
            </a:pPr>
            <a:r>
              <a:rPr lang="zh-CN" altLang="en-US" sz="1400" dirty="0">
                <a:solidFill>
                  <a:schemeClr val="bg1">
                    <a:lumMod val="50000"/>
                  </a:schemeClr>
                </a:solidFill>
                <a:cs typeface="+mn-ea"/>
                <a:sym typeface="+mn-lt"/>
              </a:rPr>
              <a:t>选择课程内容 点击搜索按钮</a:t>
            </a:r>
            <a:endParaRPr lang="en-US" altLang="zh-CN" sz="1400" dirty="0">
              <a:cs typeface="+mn-ea"/>
              <a:sym typeface="+mn-lt"/>
            </a:endParaRPr>
          </a:p>
        </p:txBody>
      </p:sp>
      <p:sp>
        <p:nvSpPr>
          <p:cNvPr id="15" name="TextBox 74"/>
          <p:cNvSpPr txBox="1"/>
          <p:nvPr/>
        </p:nvSpPr>
        <p:spPr>
          <a:xfrm>
            <a:off x="4370830" y="3664857"/>
            <a:ext cx="3933010" cy="650240"/>
          </a:xfrm>
          <a:prstGeom prst="rect">
            <a:avLst/>
          </a:prstGeom>
          <a:noFill/>
        </p:spPr>
        <p:txBody>
          <a:bodyPr wrap="square" rtlCol="0">
            <a:spAutoFit/>
          </a:bodyPr>
          <a:lstStyle/>
          <a:p>
            <a:pPr algn="just">
              <a:lnSpc>
                <a:spcPct val="130000"/>
              </a:lnSpc>
            </a:pPr>
            <a:r>
              <a:rPr lang="zh-CN" altLang="en-US" sz="1400" dirty="0">
                <a:solidFill>
                  <a:schemeClr val="bg1">
                    <a:lumMod val="50000"/>
                  </a:schemeClr>
                </a:solidFill>
                <a:cs typeface="+mn-ea"/>
                <a:sym typeface="+mn-lt"/>
              </a:rPr>
              <a:t>可以查看有多少学生评论该内容</a:t>
            </a:r>
            <a:endParaRPr lang="zh-CN" altLang="en-US" sz="1400" dirty="0">
              <a:solidFill>
                <a:schemeClr val="bg1">
                  <a:lumMod val="50000"/>
                </a:schemeClr>
              </a:solidFill>
              <a:cs typeface="+mn-ea"/>
              <a:sym typeface="+mn-lt"/>
            </a:endParaRPr>
          </a:p>
          <a:p>
            <a:pPr algn="just">
              <a:lnSpc>
                <a:spcPct val="130000"/>
              </a:lnSpc>
            </a:pPr>
            <a:endParaRPr lang="en-US" altLang="zh-CN" sz="1400" dirty="0">
              <a:cs typeface="+mn-ea"/>
              <a:sym typeface="+mn-lt"/>
            </a:endParaRPr>
          </a:p>
        </p:txBody>
      </p:sp>
      <p:cxnSp>
        <p:nvCxnSpPr>
          <p:cNvPr id="18" name="直接连接符 17"/>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547644" y="217330"/>
            <a:ext cx="2758401" cy="583565"/>
            <a:chOff x="6547644" y="217330"/>
            <a:chExt cx="2758401" cy="583565"/>
          </a:xfrm>
        </p:grpSpPr>
        <p:sp>
          <p:nvSpPr>
            <p:cNvPr id="20" name="TextBox 20"/>
            <p:cNvSpPr txBox="1"/>
            <p:nvPr/>
          </p:nvSpPr>
          <p:spPr>
            <a:xfrm>
              <a:off x="6547644" y="217330"/>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1" name="TextBox 20"/>
            <p:cNvSpPr txBox="1"/>
            <p:nvPr/>
          </p:nvSpPr>
          <p:spPr>
            <a:xfrm>
              <a:off x="7238088" y="31716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22" name="TextBox 20"/>
            <p:cNvSpPr txBox="1"/>
            <p:nvPr/>
          </p:nvSpPr>
          <p:spPr>
            <a:xfrm>
              <a:off x="7131265" y="50780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23" name="任意多边形: 形状 22"/>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35"/>
          <p:cNvPicPr preferRelativeResize="0"/>
          <p:nvPr/>
        </p:nvPicPr>
        <p:blipFill>
          <a:blip r:embed="rId1"/>
          <a:stretch>
            <a:fillRect/>
          </a:stretch>
        </p:blipFill>
        <p:spPr>
          <a:xfrm>
            <a:off x="859155" y="3012440"/>
            <a:ext cx="2191385" cy="1955165"/>
          </a:xfrm>
          <a:prstGeom prst="rect">
            <a:avLst/>
          </a:prstGeom>
          <a:noFill/>
          <a:ln w="9525" cap="flat" cmpd="sng">
            <a:solidFill>
              <a:srgbClr val="000000"/>
            </a:solidFill>
            <a:prstDash val="solid"/>
            <a:miter/>
            <a:headEnd type="none" w="med" len="med"/>
            <a:tailEnd type="none" w="med" len="med"/>
          </a:ln>
        </p:spPr>
      </p:pic>
      <p:pic>
        <p:nvPicPr>
          <p:cNvPr id="3" name="图片 34"/>
          <p:cNvPicPr preferRelativeResize="0"/>
          <p:nvPr/>
        </p:nvPicPr>
        <p:blipFill>
          <a:blip r:embed="rId2"/>
          <a:stretch>
            <a:fillRect/>
          </a:stretch>
        </p:blipFill>
        <p:spPr>
          <a:xfrm>
            <a:off x="1189990" y="1061085"/>
            <a:ext cx="2049780" cy="1800225"/>
          </a:xfrm>
          <a:prstGeom prst="rect">
            <a:avLst/>
          </a:prstGeom>
          <a:noFill/>
          <a:ln w="9525" cap="flat" cmpd="sng">
            <a:solidFill>
              <a:srgbClr val="000000"/>
            </a:solidFill>
            <a:prstDash val="solid"/>
            <a:miter/>
            <a:headEnd type="none" w="med" len="med"/>
            <a:tailEnd type="none" w="med" len="med"/>
          </a:ln>
        </p:spPr>
      </p:pic>
      <p:grpSp>
        <p:nvGrpSpPr>
          <p:cNvPr id="24" name="组合 23"/>
          <p:cNvGrpSpPr/>
          <p:nvPr/>
        </p:nvGrpSpPr>
        <p:grpSpPr>
          <a:xfrm>
            <a:off x="537845" y="800735"/>
            <a:ext cx="865505" cy="260350"/>
            <a:chOff x="4652640" y="3931859"/>
            <a:chExt cx="1459866" cy="622128"/>
          </a:xfrm>
        </p:grpSpPr>
        <p:sp>
          <p:nvSpPr>
            <p:cNvPr id="25" name="Rounded Rectangle 43"/>
            <p:cNvSpPr/>
            <p:nvPr/>
          </p:nvSpPr>
          <p:spPr>
            <a:xfrm>
              <a:off x="4652640" y="3963724"/>
              <a:ext cx="1459866" cy="556881"/>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975">
                <a:cs typeface="+mn-ea"/>
                <a:sym typeface="+mn-lt"/>
              </a:endParaRPr>
            </a:p>
          </p:txBody>
        </p:sp>
        <p:sp>
          <p:nvSpPr>
            <p:cNvPr id="26" name="TextBox 52"/>
            <p:cNvSpPr txBox="1"/>
            <p:nvPr/>
          </p:nvSpPr>
          <p:spPr>
            <a:xfrm>
              <a:off x="4675131" y="3931859"/>
              <a:ext cx="1253150" cy="622128"/>
            </a:xfrm>
            <a:prstGeom prst="rect">
              <a:avLst/>
            </a:prstGeom>
            <a:noFill/>
          </p:spPr>
          <p:txBody>
            <a:bodyPr wrap="square" rtlCol="0">
              <a:spAutoFit/>
            </a:bodyPr>
            <a:p>
              <a:r>
                <a:rPr lang="zh-CN" altLang="id-ID" sz="1100" dirty="0">
                  <a:solidFill>
                    <a:schemeClr val="bg1"/>
                  </a:solidFill>
                  <a:cs typeface="+mn-ea"/>
                  <a:sym typeface="+mn-lt"/>
                </a:rPr>
                <a:t>学生评论</a:t>
              </a:r>
              <a:endParaRPr lang="zh-CN" altLang="id-ID" sz="1100" dirty="0">
                <a:solidFill>
                  <a:schemeClr val="bg1"/>
                </a:solidFill>
                <a:cs typeface="+mn-ea"/>
                <a:sym typeface="+mn-lt"/>
              </a:endParaRPr>
            </a:p>
          </p:txBody>
        </p:sp>
      </p:gr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16" name="矩形 15">
            <a:hlinkClick r:id="rId3"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300"/>
                                        <p:tgtEl>
                                          <p:spTgt spid="18"/>
                                        </p:tgtEl>
                                      </p:cBhvr>
                                    </p:animEffect>
                                  </p:childTnLst>
                                </p:cTn>
                              </p:par>
                              <p:par>
                                <p:cTn id="12" presetID="14" presetClass="entr" presetSubtype="1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400"/>
                                        <p:tgtEl>
                                          <p:spTgt spid="19"/>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randombar(horizontal)">
                                      <p:cBhvr>
                                        <p:cTn id="18" dur="500"/>
                                        <p:tgtEl>
                                          <p:spTgt spid="24"/>
                                        </p:tgtEl>
                                      </p:cBhvr>
                                    </p:animEffect>
                                  </p:childTnLst>
                                </p:cTn>
                              </p:par>
                            </p:childTnLst>
                          </p:cTn>
                        </p:par>
                        <p:par>
                          <p:cTn id="19" fill="hold">
                            <p:stCondLst>
                              <p:cond delay="1500"/>
                            </p:stCondLst>
                            <p:childTnLst>
                              <p:par>
                                <p:cTn id="20" presetID="18" presetClass="entr" presetSubtype="1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downLeft)">
                                      <p:cBhvr>
                                        <p:cTn id="22" dur="500"/>
                                        <p:tgtEl>
                                          <p:spTgt spid="3"/>
                                        </p:tgtEl>
                                      </p:cBhvr>
                                    </p:animEffect>
                                  </p:childTnLst>
                                </p:cTn>
                              </p:par>
                            </p:childTnLst>
                          </p:cTn>
                        </p:par>
                        <p:par>
                          <p:cTn id="23" fill="hold">
                            <p:stCondLst>
                              <p:cond delay="2000"/>
                            </p:stCondLst>
                            <p:childTnLst>
                              <p:par>
                                <p:cTn id="24" presetID="20"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edge">
                                      <p:cBhvr>
                                        <p:cTn id="26" dur="2000"/>
                                        <p:tgtEl>
                                          <p:spTgt spid="2"/>
                                        </p:tgtEl>
                                      </p:cBhvr>
                                    </p:animEffect>
                                  </p:childTnLst>
                                </p:cTn>
                              </p:par>
                            </p:childTnLst>
                          </p:cTn>
                        </p:par>
                        <p:par>
                          <p:cTn id="27" fill="hold">
                            <p:stCondLst>
                              <p:cond delay="4000"/>
                            </p:stCondLst>
                            <p:childTnLst>
                              <p:par>
                                <p:cTn id="28" presetID="22" presetClass="entr" presetSubtype="8"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4500"/>
                            </p:stCondLst>
                            <p:childTnLst>
                              <p:par>
                                <p:cTn id="32" presetID="16" presetClass="entr" presetSubtype="21"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par>
                          <p:cTn id="35" fill="hold">
                            <p:stCondLst>
                              <p:cond delay="5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par>
                          <p:cTn id="39" fill="hold">
                            <p:stCondLst>
                              <p:cond delay="5500"/>
                            </p:stCondLst>
                            <p:childTnLst>
                              <p:par>
                                <p:cTn id="40" presetID="16" presetClass="entr" presetSubtype="21"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par>
                          <p:cTn id="43" fill="hold">
                            <p:stCondLst>
                              <p:cond delay="6000"/>
                            </p:stCondLst>
                            <p:childTnLst>
                              <p:par>
                                <p:cTn id="44" presetID="22" presetClass="entr" presetSubtype="8"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par>
                          <p:cTn id="47" fill="hold">
                            <p:stCondLst>
                              <p:cond delay="6500"/>
                            </p:stCondLst>
                            <p:childTnLst>
                              <p:par>
                                <p:cTn id="48" presetID="16" presetClass="entr" presetSubtype="21"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barn(inVertical)">
                                      <p:cBhvr>
                                        <p:cTn id="50" dur="500"/>
                                        <p:tgtEl>
                                          <p:spTgt spid="15"/>
                                        </p:tgtEl>
                                      </p:cBhvr>
                                    </p:animEffect>
                                  </p:childTnLst>
                                </p:cTn>
                              </p:par>
                              <p:par>
                                <p:cTn id="51" presetID="2" presetClass="entr" presetSubtype="8"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400" fill="hold"/>
                                        <p:tgtEl>
                                          <p:spTgt spid="16"/>
                                        </p:tgtEl>
                                        <p:attrNameLst>
                                          <p:attrName>ppt_x</p:attrName>
                                        </p:attrNameLst>
                                      </p:cBhvr>
                                      <p:tavLst>
                                        <p:tav tm="0">
                                          <p:val>
                                            <p:strVal val="0-#ppt_w/2"/>
                                          </p:val>
                                        </p:tav>
                                        <p:tav tm="100000">
                                          <p:val>
                                            <p:strVal val="#ppt_x"/>
                                          </p:val>
                                        </p:tav>
                                      </p:tavLst>
                                    </p:anim>
                                    <p:anim calcmode="lin" valueType="num">
                                      <p:cBhvr additive="base">
                                        <p:cTn id="54"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3" grpId="0" bldLvl="0" animBg="1"/>
      <p:bldP spid="16"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04816" y="3245968"/>
            <a:ext cx="1070673" cy="70875"/>
            <a:chOff x="2503408" y="2393265"/>
            <a:chExt cx="1415970" cy="91806"/>
          </a:xfrm>
          <a:solidFill>
            <a:srgbClr val="53585F"/>
          </a:solidFill>
        </p:grpSpPr>
        <p:cxnSp>
          <p:nvCxnSpPr>
            <p:cNvPr id="3" name="直接连接符 2"/>
            <p:cNvCxnSpPr/>
            <p:nvPr/>
          </p:nvCxnSpPr>
          <p:spPr>
            <a:xfrm>
              <a:off x="2539779" y="2439168"/>
              <a:ext cx="1379599" cy="0"/>
            </a:xfrm>
            <a:prstGeom prst="line">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2503408" y="2393265"/>
              <a:ext cx="91809" cy="918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cs typeface="+mn-ea"/>
                <a:sym typeface="+mn-lt"/>
              </a:endParaRPr>
            </a:p>
          </p:txBody>
        </p:sp>
      </p:grpSp>
      <p:grpSp>
        <p:nvGrpSpPr>
          <p:cNvPr id="5" name="组合 21"/>
          <p:cNvGrpSpPr/>
          <p:nvPr/>
        </p:nvGrpSpPr>
        <p:grpSpPr bwMode="auto">
          <a:xfrm>
            <a:off x="3525424" y="1597182"/>
            <a:ext cx="2011888" cy="1389122"/>
            <a:chOff x="0" y="0"/>
            <a:chExt cx="2093189" cy="1416774"/>
          </a:xfrm>
          <a:solidFill>
            <a:srgbClr val="19B49B"/>
          </a:solidFill>
        </p:grpSpPr>
        <p:sp>
          <p:nvSpPr>
            <p:cNvPr id="6" name="等腰三角形 22">
              <a:hlinkClick r:id="rId1" action="ppaction://hlinksldjump"/>
            </p:cNvPr>
            <p:cNvSpPr>
              <a:spLocks noChangeArrowheads="1"/>
            </p:cNvSpPr>
            <p:nvPr/>
          </p:nvSpPr>
          <p:spPr bwMode="auto">
            <a:xfrm>
              <a:off x="0" y="0"/>
              <a:ext cx="2093189" cy="1416774"/>
            </a:xfrm>
            <a:prstGeom prst="triangle">
              <a:avLst>
                <a:gd name="adj" fmla="val 50000"/>
              </a:avLst>
            </a:prstGeom>
            <a:grpFill/>
            <a:ln w="12700" cap="flat" cmpd="sng">
              <a:solidFill>
                <a:schemeClr val="bg1"/>
              </a:solidFill>
              <a:bevel/>
            </a:ln>
          </p:spPr>
          <p:txBody>
            <a:bodyPr anchor="ctr"/>
            <a:lstStyle/>
            <a:p>
              <a:pPr algn="ctr"/>
              <a:endParaRPr lang="zh-CN" altLang="zh-CN" sz="975">
                <a:solidFill>
                  <a:schemeClr val="bg1"/>
                </a:solidFill>
                <a:cs typeface="+mn-ea"/>
                <a:sym typeface="+mn-lt"/>
              </a:endParaRPr>
            </a:p>
          </p:txBody>
        </p:sp>
        <p:sp>
          <p:nvSpPr>
            <p:cNvPr id="7" name="文本框 23">
              <a:hlinkClick r:id="rId1" action="ppaction://hlinksldjump"/>
            </p:cNvPr>
            <p:cNvSpPr>
              <a:spLocks noChangeArrowheads="1"/>
            </p:cNvSpPr>
            <p:nvPr/>
          </p:nvSpPr>
          <p:spPr bwMode="auto">
            <a:xfrm>
              <a:off x="581487" y="785011"/>
              <a:ext cx="930210" cy="3128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dirty="0">
                  <a:solidFill>
                    <a:schemeClr val="bg1"/>
                  </a:solidFill>
                  <a:cs typeface="+mn-ea"/>
                  <a:sym typeface="+mn-lt"/>
                </a:rPr>
                <a:t>确认课程</a:t>
              </a:r>
              <a:endParaRPr lang="zh-CN" altLang="en-US" sz="1400" dirty="0">
                <a:solidFill>
                  <a:schemeClr val="bg1"/>
                </a:solidFill>
                <a:cs typeface="+mn-ea"/>
                <a:sym typeface="+mn-lt"/>
              </a:endParaRPr>
            </a:p>
          </p:txBody>
        </p:sp>
      </p:grpSp>
      <p:grpSp>
        <p:nvGrpSpPr>
          <p:cNvPr id="8" name="组合 24"/>
          <p:cNvGrpSpPr/>
          <p:nvPr/>
        </p:nvGrpSpPr>
        <p:grpSpPr bwMode="auto">
          <a:xfrm>
            <a:off x="3525424" y="3028352"/>
            <a:ext cx="2011888" cy="1389122"/>
            <a:chOff x="0" y="0"/>
            <a:chExt cx="2093189" cy="1416774"/>
          </a:xfrm>
          <a:solidFill>
            <a:srgbClr val="53585F"/>
          </a:solidFill>
        </p:grpSpPr>
        <p:sp>
          <p:nvSpPr>
            <p:cNvPr id="9" name="等腰三角形 25">
              <a:hlinkClick r:id="rId2" action="ppaction://hlinksldjump"/>
            </p:cNvPr>
            <p:cNvSpPr>
              <a:spLocks noChangeArrowheads="1"/>
            </p:cNvSpPr>
            <p:nvPr/>
          </p:nvSpPr>
          <p:spPr bwMode="auto">
            <a:xfrm flipH="1" flipV="1">
              <a:off x="0" y="0"/>
              <a:ext cx="2093189" cy="1416774"/>
            </a:xfrm>
            <a:prstGeom prst="triangle">
              <a:avLst>
                <a:gd name="adj" fmla="val 50000"/>
              </a:avLst>
            </a:prstGeom>
            <a:grpFill/>
            <a:ln w="12700" cap="flat" cmpd="sng">
              <a:solidFill>
                <a:schemeClr val="bg1"/>
              </a:solidFill>
              <a:bevel/>
            </a:ln>
          </p:spPr>
          <p:txBody>
            <a:bodyPr anchor="ctr"/>
            <a:lstStyle/>
            <a:p>
              <a:pPr algn="ctr"/>
              <a:endParaRPr lang="zh-CN" altLang="zh-CN" sz="975">
                <a:solidFill>
                  <a:schemeClr val="bg1"/>
                </a:solidFill>
                <a:cs typeface="+mn-ea"/>
                <a:sym typeface="+mn-lt"/>
              </a:endParaRPr>
            </a:p>
          </p:txBody>
        </p:sp>
        <p:sp>
          <p:nvSpPr>
            <p:cNvPr id="10" name="文本框 26">
              <a:hlinkClick r:id="rId2" action="ppaction://hlinksldjump"/>
            </p:cNvPr>
            <p:cNvSpPr>
              <a:spLocks noChangeArrowheads="1"/>
            </p:cNvSpPr>
            <p:nvPr/>
          </p:nvSpPr>
          <p:spPr bwMode="auto">
            <a:xfrm>
              <a:off x="581487" y="294845"/>
              <a:ext cx="930210" cy="3128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dirty="0">
                  <a:solidFill>
                    <a:schemeClr val="bg1"/>
                  </a:solidFill>
                  <a:cs typeface="+mn-ea"/>
                  <a:sym typeface="+mn-lt"/>
                </a:rPr>
                <a:t>学生选课</a:t>
              </a:r>
              <a:endParaRPr lang="zh-CN" altLang="en-US" sz="1400" dirty="0">
                <a:solidFill>
                  <a:schemeClr val="bg1"/>
                </a:solidFill>
                <a:cs typeface="+mn-ea"/>
                <a:sym typeface="+mn-lt"/>
              </a:endParaRPr>
            </a:p>
          </p:txBody>
        </p:sp>
      </p:grpSp>
      <p:grpSp>
        <p:nvGrpSpPr>
          <p:cNvPr id="11" name="组合 27"/>
          <p:cNvGrpSpPr/>
          <p:nvPr/>
        </p:nvGrpSpPr>
        <p:grpSpPr bwMode="auto">
          <a:xfrm>
            <a:off x="4573314" y="3028352"/>
            <a:ext cx="2010363" cy="1389122"/>
            <a:chOff x="0" y="0"/>
            <a:chExt cx="2093189" cy="1416774"/>
          </a:xfrm>
          <a:solidFill>
            <a:srgbClr val="959AA2"/>
          </a:solidFill>
        </p:grpSpPr>
        <p:sp>
          <p:nvSpPr>
            <p:cNvPr id="12" name="等腰三角形 28">
              <a:hlinkClick r:id="rId3" action="ppaction://hlinksldjump"/>
            </p:cNvPr>
            <p:cNvSpPr>
              <a:spLocks noChangeArrowheads="1"/>
            </p:cNvSpPr>
            <p:nvPr/>
          </p:nvSpPr>
          <p:spPr bwMode="auto">
            <a:xfrm>
              <a:off x="0" y="0"/>
              <a:ext cx="2093189" cy="1416774"/>
            </a:xfrm>
            <a:prstGeom prst="triangle">
              <a:avLst>
                <a:gd name="adj" fmla="val 50000"/>
              </a:avLst>
            </a:prstGeom>
            <a:grpFill/>
            <a:ln w="12700" cap="flat" cmpd="sng">
              <a:solidFill>
                <a:schemeClr val="bg1"/>
              </a:solidFill>
              <a:bevel/>
            </a:ln>
          </p:spPr>
          <p:txBody>
            <a:bodyPr anchor="ctr"/>
            <a:lstStyle/>
            <a:p>
              <a:pPr algn="ctr"/>
              <a:endParaRPr lang="zh-CN" altLang="zh-CN" sz="975" dirty="0">
                <a:solidFill>
                  <a:schemeClr val="bg1"/>
                </a:solidFill>
                <a:cs typeface="+mn-ea"/>
                <a:sym typeface="+mn-lt"/>
              </a:endParaRPr>
            </a:p>
          </p:txBody>
        </p:sp>
        <p:sp>
          <p:nvSpPr>
            <p:cNvPr id="13" name="文本框 29">
              <a:hlinkClick r:id="rId3" action="ppaction://hlinksldjump"/>
            </p:cNvPr>
            <p:cNvSpPr>
              <a:spLocks noChangeArrowheads="1"/>
            </p:cNvSpPr>
            <p:nvPr/>
          </p:nvSpPr>
          <p:spPr bwMode="auto">
            <a:xfrm>
              <a:off x="566590" y="722361"/>
              <a:ext cx="930916" cy="3128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dirty="0">
                  <a:solidFill>
                    <a:schemeClr val="bg1"/>
                  </a:solidFill>
                  <a:cs typeface="+mn-ea"/>
                  <a:sym typeface="+mn-lt"/>
                </a:rPr>
                <a:t>课后反馈</a:t>
              </a:r>
              <a:endParaRPr lang="zh-CN" altLang="en-US" sz="1400" dirty="0">
                <a:solidFill>
                  <a:schemeClr val="bg1"/>
                </a:solidFill>
                <a:cs typeface="+mn-ea"/>
                <a:sym typeface="+mn-lt"/>
              </a:endParaRPr>
            </a:p>
          </p:txBody>
        </p:sp>
      </p:grpSp>
      <p:sp>
        <p:nvSpPr>
          <p:cNvPr id="20" name="TextBox 25"/>
          <p:cNvSpPr txBox="1"/>
          <p:nvPr/>
        </p:nvSpPr>
        <p:spPr>
          <a:xfrm>
            <a:off x="5713730" y="1553210"/>
            <a:ext cx="2009775" cy="497517"/>
          </a:xfrm>
          <a:prstGeom prst="roundRect">
            <a:avLst/>
          </a:prstGeom>
          <a:solidFill>
            <a:srgbClr val="19B49B"/>
          </a:solidFill>
        </p:spPr>
        <p:txBody>
          <a:bodyPr wrap="square" lIns="67182" tIns="33591" rIns="67182" bIns="33591" rtlCol="0">
            <a:spAutoFit/>
          </a:bodyPr>
          <a:lstStyle/>
          <a:p>
            <a:pPr>
              <a:lnSpc>
                <a:spcPct val="130000"/>
              </a:lnSpc>
            </a:pPr>
            <a:r>
              <a:rPr lang="zh-CN" altLang="en-US" sz="955" dirty="0">
                <a:solidFill>
                  <a:schemeClr val="bg1"/>
                </a:solidFill>
                <a:cs typeface="+mn-ea"/>
                <a:sym typeface="+mn-lt"/>
              </a:rPr>
              <a:t>显示学生所有选择的课程然后对所选课程进行确认选择</a:t>
            </a:r>
            <a:endParaRPr lang="zh-CN" altLang="en-US" sz="955" dirty="0">
              <a:solidFill>
                <a:schemeClr val="bg1"/>
              </a:solidFill>
              <a:cs typeface="+mn-ea"/>
              <a:sym typeface="+mn-lt"/>
            </a:endParaRPr>
          </a:p>
        </p:txBody>
      </p:sp>
      <p:grpSp>
        <p:nvGrpSpPr>
          <p:cNvPr id="34" name="组合 33"/>
          <p:cNvGrpSpPr/>
          <p:nvPr/>
        </p:nvGrpSpPr>
        <p:grpSpPr>
          <a:xfrm>
            <a:off x="5471639" y="3210530"/>
            <a:ext cx="1110352" cy="70875"/>
            <a:chOff x="2539779" y="2393265"/>
            <a:chExt cx="1468446" cy="91806"/>
          </a:xfrm>
          <a:solidFill>
            <a:srgbClr val="959AA2"/>
          </a:solidFill>
        </p:grpSpPr>
        <p:cxnSp>
          <p:nvCxnSpPr>
            <p:cNvPr id="35" name="直接连接符 34"/>
            <p:cNvCxnSpPr/>
            <p:nvPr/>
          </p:nvCxnSpPr>
          <p:spPr>
            <a:xfrm>
              <a:off x="2539779" y="2439167"/>
              <a:ext cx="1379599" cy="0"/>
            </a:xfrm>
            <a:prstGeom prst="line">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3916416" y="2393265"/>
              <a:ext cx="91809" cy="918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cs typeface="+mn-ea"/>
                <a:sym typeface="+mn-lt"/>
              </a:endParaRPr>
            </a:p>
          </p:txBody>
        </p:sp>
      </p:grpSp>
      <p:grpSp>
        <p:nvGrpSpPr>
          <p:cNvPr id="37" name="组合 36"/>
          <p:cNvGrpSpPr/>
          <p:nvPr/>
        </p:nvGrpSpPr>
        <p:grpSpPr>
          <a:xfrm>
            <a:off x="4489419" y="1726601"/>
            <a:ext cx="1110352" cy="70875"/>
            <a:chOff x="2539779" y="2393265"/>
            <a:chExt cx="1468446" cy="91806"/>
          </a:xfrm>
          <a:solidFill>
            <a:srgbClr val="19B49B"/>
          </a:solidFill>
        </p:grpSpPr>
        <p:cxnSp>
          <p:nvCxnSpPr>
            <p:cNvPr id="38" name="直接连接符 37"/>
            <p:cNvCxnSpPr/>
            <p:nvPr/>
          </p:nvCxnSpPr>
          <p:spPr>
            <a:xfrm>
              <a:off x="2539779" y="2439167"/>
              <a:ext cx="1379599" cy="0"/>
            </a:xfrm>
            <a:prstGeom prst="line">
              <a:avLst/>
            </a:prstGeom>
            <a:grpFill/>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3916416" y="2393265"/>
              <a:ext cx="91809" cy="91806"/>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cs typeface="+mn-ea"/>
                <a:sym typeface="+mn-lt"/>
              </a:endParaRPr>
            </a:p>
          </p:txBody>
        </p:sp>
      </p:grpSp>
      <p:grpSp>
        <p:nvGrpSpPr>
          <p:cNvPr id="40" name="组合 39"/>
          <p:cNvGrpSpPr/>
          <p:nvPr/>
        </p:nvGrpSpPr>
        <p:grpSpPr>
          <a:xfrm>
            <a:off x="1811729" y="1773460"/>
            <a:ext cx="1070673" cy="70875"/>
            <a:chOff x="2503408" y="2393265"/>
            <a:chExt cx="1415970" cy="91806"/>
          </a:xfrm>
          <a:solidFill>
            <a:srgbClr val="959AA2"/>
          </a:solidFill>
        </p:grpSpPr>
        <p:cxnSp>
          <p:nvCxnSpPr>
            <p:cNvPr id="41" name="直接连接符 40"/>
            <p:cNvCxnSpPr/>
            <p:nvPr/>
          </p:nvCxnSpPr>
          <p:spPr>
            <a:xfrm>
              <a:off x="2539779" y="2439168"/>
              <a:ext cx="1379599" cy="0"/>
            </a:xfrm>
            <a:prstGeom prst="line">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2503408" y="2393265"/>
              <a:ext cx="91809" cy="918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cs typeface="+mn-ea"/>
                <a:sym typeface="+mn-lt"/>
              </a:endParaRPr>
            </a:p>
          </p:txBody>
        </p:sp>
      </p:grpSp>
      <p:grpSp>
        <p:nvGrpSpPr>
          <p:cNvPr id="43" name="组合 18"/>
          <p:cNvGrpSpPr/>
          <p:nvPr/>
        </p:nvGrpSpPr>
        <p:grpSpPr bwMode="auto">
          <a:xfrm>
            <a:off x="2479058" y="1597182"/>
            <a:ext cx="2010363" cy="1389122"/>
            <a:chOff x="0" y="0"/>
            <a:chExt cx="2093189" cy="1416774"/>
          </a:xfrm>
          <a:solidFill>
            <a:srgbClr val="959AA2"/>
          </a:solidFill>
        </p:grpSpPr>
        <p:sp>
          <p:nvSpPr>
            <p:cNvPr id="44" name="等腰三角形 19">
              <a:hlinkClick r:id="rId4" action="ppaction://hlinksldjump"/>
            </p:cNvPr>
            <p:cNvSpPr>
              <a:spLocks noChangeArrowheads="1"/>
            </p:cNvSpPr>
            <p:nvPr/>
          </p:nvSpPr>
          <p:spPr bwMode="auto">
            <a:xfrm flipH="1" flipV="1">
              <a:off x="0" y="0"/>
              <a:ext cx="2093189" cy="1416774"/>
            </a:xfrm>
            <a:prstGeom prst="triangle">
              <a:avLst>
                <a:gd name="adj" fmla="val 50000"/>
              </a:avLst>
            </a:prstGeom>
            <a:grpFill/>
            <a:ln w="12700" cap="flat" cmpd="sng">
              <a:solidFill>
                <a:schemeClr val="bg1"/>
              </a:solidFill>
              <a:bevel/>
            </a:ln>
          </p:spPr>
          <p:txBody>
            <a:bodyPr anchor="ctr"/>
            <a:lstStyle/>
            <a:p>
              <a:pPr algn="ctr"/>
              <a:endParaRPr lang="zh-CN" altLang="zh-CN" sz="975">
                <a:solidFill>
                  <a:schemeClr val="bg1"/>
                </a:solidFill>
                <a:cs typeface="+mn-ea"/>
                <a:sym typeface="+mn-lt"/>
              </a:endParaRPr>
            </a:p>
          </p:txBody>
        </p:sp>
        <p:sp>
          <p:nvSpPr>
            <p:cNvPr id="45" name="文本框 20">
              <a:hlinkClick r:id="rId4" action="ppaction://hlinksldjump"/>
            </p:cNvPr>
            <p:cNvSpPr>
              <a:spLocks noChangeArrowheads="1"/>
            </p:cNvSpPr>
            <p:nvPr/>
          </p:nvSpPr>
          <p:spPr bwMode="auto">
            <a:xfrm>
              <a:off x="581310" y="252648"/>
              <a:ext cx="930916" cy="3128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dirty="0">
                  <a:solidFill>
                    <a:schemeClr val="bg1"/>
                  </a:solidFill>
                  <a:cs typeface="+mn-ea"/>
                  <a:sym typeface="+mn-lt"/>
                </a:rPr>
                <a:t>选择课程</a:t>
              </a:r>
              <a:endParaRPr lang="zh-CN" altLang="en-US" sz="1400" dirty="0">
                <a:solidFill>
                  <a:schemeClr val="bg1"/>
                </a:solidFill>
                <a:cs typeface="+mn-ea"/>
                <a:sym typeface="+mn-lt"/>
              </a:endParaRPr>
            </a:p>
          </p:txBody>
        </p:sp>
      </p:grpSp>
      <p:sp>
        <p:nvSpPr>
          <p:cNvPr id="46"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学生使用栏</a:t>
            </a:r>
            <a:endParaRPr lang="zh-CN" altLang="en-US" sz="2400" dirty="0">
              <a:cs typeface="+mn-ea"/>
              <a:sym typeface="+mn-lt"/>
            </a:endParaRPr>
          </a:p>
        </p:txBody>
      </p:sp>
      <p:cxnSp>
        <p:nvCxnSpPr>
          <p:cNvPr id="48" name="直接连接符 47"/>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6617578" y="213788"/>
            <a:ext cx="2581152" cy="583565"/>
            <a:chOff x="6617578" y="213788"/>
            <a:chExt cx="2581152" cy="583565"/>
          </a:xfrm>
        </p:grpSpPr>
        <p:sp>
          <p:nvSpPr>
            <p:cNvPr id="50" name="TextBox 20"/>
            <p:cNvSpPr txBox="1"/>
            <p:nvPr/>
          </p:nvSpPr>
          <p:spPr>
            <a:xfrm>
              <a:off x="6617578" y="213788"/>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51" name="TextBox 20"/>
            <p:cNvSpPr txBox="1"/>
            <p:nvPr/>
          </p:nvSpPr>
          <p:spPr>
            <a:xfrm>
              <a:off x="7130773" y="31716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52" name="TextBox 20"/>
            <p:cNvSpPr txBox="1"/>
            <p:nvPr/>
          </p:nvSpPr>
          <p:spPr>
            <a:xfrm>
              <a:off x="7033475" y="56495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53" name="任意多边形: 形状 52"/>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TextBox 25"/>
          <p:cNvSpPr txBox="1"/>
          <p:nvPr/>
        </p:nvSpPr>
        <p:spPr>
          <a:xfrm>
            <a:off x="6617335" y="3060065"/>
            <a:ext cx="2009775" cy="497517"/>
          </a:xfrm>
          <a:prstGeom prst="roundRect">
            <a:avLst/>
          </a:prstGeom>
          <a:solidFill>
            <a:srgbClr val="959AA2"/>
          </a:solidFill>
        </p:spPr>
        <p:txBody>
          <a:bodyPr wrap="square" lIns="67182" tIns="33591" rIns="67182" bIns="33591" rtlCol="0">
            <a:spAutoFit/>
          </a:bodyPr>
          <a:p>
            <a:pPr>
              <a:lnSpc>
                <a:spcPct val="130000"/>
              </a:lnSpc>
            </a:pPr>
            <a:r>
              <a:rPr lang="zh-CN" altLang="en-US" sz="955" dirty="0">
                <a:solidFill>
                  <a:schemeClr val="bg1"/>
                </a:solidFill>
                <a:cs typeface="+mn-ea"/>
                <a:sym typeface="+mn-lt"/>
              </a:rPr>
              <a:t>学生可以反馈课堂掌握情况和查看自己所评论的内容</a:t>
            </a:r>
            <a:endParaRPr lang="zh-CN" altLang="en-US" sz="955" dirty="0">
              <a:solidFill>
                <a:schemeClr val="bg1"/>
              </a:solidFill>
              <a:cs typeface="+mn-ea"/>
              <a:sym typeface="+mn-lt"/>
            </a:endParaRPr>
          </a:p>
        </p:txBody>
      </p:sp>
      <p:sp>
        <p:nvSpPr>
          <p:cNvPr id="16" name="TextBox 25"/>
          <p:cNvSpPr txBox="1"/>
          <p:nvPr/>
        </p:nvSpPr>
        <p:spPr>
          <a:xfrm>
            <a:off x="695325" y="3221990"/>
            <a:ext cx="2009775" cy="285197"/>
          </a:xfrm>
          <a:prstGeom prst="roundRect">
            <a:avLst/>
          </a:prstGeom>
          <a:solidFill>
            <a:srgbClr val="53585F"/>
          </a:solidFill>
        </p:spPr>
        <p:txBody>
          <a:bodyPr wrap="square" lIns="67182" tIns="33591" rIns="67182" bIns="33591" rtlCol="0">
            <a:spAutoFit/>
          </a:bodyPr>
          <a:lstStyle/>
          <a:p>
            <a:pPr>
              <a:lnSpc>
                <a:spcPct val="130000"/>
              </a:lnSpc>
            </a:pPr>
            <a:r>
              <a:rPr lang="zh-CN" altLang="en-US" sz="955" dirty="0">
                <a:solidFill>
                  <a:schemeClr val="bg1"/>
                </a:solidFill>
                <a:cs typeface="+mn-ea"/>
                <a:sym typeface="+mn-lt"/>
              </a:rPr>
              <a:t>显示学生已选择的课程信息</a:t>
            </a:r>
            <a:endParaRPr lang="zh-CN" altLang="en-US" sz="955" dirty="0">
              <a:solidFill>
                <a:schemeClr val="bg1"/>
              </a:solidFill>
              <a:cs typeface="+mn-ea"/>
              <a:sym typeface="+mn-lt"/>
            </a:endParaRPr>
          </a:p>
        </p:txBody>
      </p:sp>
      <p:sp>
        <p:nvSpPr>
          <p:cNvPr id="17" name="TextBox 25"/>
          <p:cNvSpPr txBox="1"/>
          <p:nvPr/>
        </p:nvSpPr>
        <p:spPr>
          <a:xfrm>
            <a:off x="176530" y="1597025"/>
            <a:ext cx="1635125" cy="499505"/>
          </a:xfrm>
          <a:prstGeom prst="roundRect">
            <a:avLst/>
          </a:prstGeom>
          <a:solidFill>
            <a:srgbClr val="959AA2"/>
          </a:solidFill>
        </p:spPr>
        <p:txBody>
          <a:bodyPr wrap="square" lIns="67182" tIns="33591" rIns="67182" bIns="33591" rtlCol="0">
            <a:spAutoFit/>
          </a:bodyPr>
          <a:p>
            <a:pPr>
              <a:lnSpc>
                <a:spcPct val="130000"/>
              </a:lnSpc>
            </a:pPr>
            <a:r>
              <a:rPr lang="zh-CN" altLang="en-US" sz="955" dirty="0">
                <a:solidFill>
                  <a:schemeClr val="bg1"/>
                </a:solidFill>
                <a:cs typeface="+mn-ea"/>
                <a:sym typeface="+mn-lt"/>
              </a:rPr>
              <a:t>学生通过选择年级、学院、专业后可以进行选择课程</a:t>
            </a:r>
            <a:endParaRPr lang="zh-CN" altLang="en-US" sz="955" dirty="0">
              <a:solidFill>
                <a:schemeClr val="bg1"/>
              </a:solidFill>
              <a:cs typeface="+mn-ea"/>
              <a:sym typeface="+mn-lt"/>
            </a:endParaRPr>
          </a:p>
        </p:txBody>
      </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25" name="矩形 24">
            <a:hlinkClick r:id="rId5"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3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400" fill="hold"/>
                                        <p:tgtEl>
                                          <p:spTgt spid="46"/>
                                        </p:tgtEl>
                                        <p:attrNameLst>
                                          <p:attrName>ppt_x</p:attrName>
                                        </p:attrNameLst>
                                      </p:cBhvr>
                                      <p:tavLst>
                                        <p:tav tm="0">
                                          <p:val>
                                            <p:strVal val="0-#ppt_w/2"/>
                                          </p:val>
                                        </p:tav>
                                        <p:tav tm="100000">
                                          <p:val>
                                            <p:strVal val="#ppt_x"/>
                                          </p:val>
                                        </p:tav>
                                      </p:tavLst>
                                    </p:anim>
                                    <p:anim calcmode="lin" valueType="num">
                                      <p:cBhvr additive="base">
                                        <p:cTn id="16" dur="400" fill="hold"/>
                                        <p:tgtEl>
                                          <p:spTgt spid="46"/>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randombar(horizontal)">
                                      <p:cBhvr>
                                        <p:cTn id="19" dur="400"/>
                                        <p:tgtEl>
                                          <p:spTgt spid="49"/>
                                        </p:tgtEl>
                                      </p:cBhvr>
                                    </p:animEffect>
                                  </p:childTnLst>
                                </p:cTn>
                              </p:par>
                            </p:childTnLst>
                          </p:cTn>
                        </p:par>
                        <p:par>
                          <p:cTn id="20" fill="hold">
                            <p:stCondLst>
                              <p:cond delay="960"/>
                            </p:stCondLst>
                            <p:childTnLst>
                              <p:par>
                                <p:cTn id="21" presetID="2" presetClass="entr" presetSubtype="1"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0-#ppt_h/2"/>
                                          </p:val>
                                        </p:tav>
                                        <p:tav tm="100000">
                                          <p:val>
                                            <p:strVal val="#ppt_y"/>
                                          </p:val>
                                        </p:tav>
                                      </p:tavLst>
                                    </p:anim>
                                  </p:childTnLst>
                                </p:cTn>
                              </p:par>
                            </p:childTnLst>
                          </p:cTn>
                        </p:par>
                        <p:par>
                          <p:cTn id="25" fill="hold">
                            <p:stCondLst>
                              <p:cond delay="1460"/>
                            </p:stCondLst>
                            <p:childTnLst>
                              <p:par>
                                <p:cTn id="26" presetID="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0-#ppt_h/2"/>
                                          </p:val>
                                        </p:tav>
                                        <p:tav tm="100000">
                                          <p:val>
                                            <p:strVal val="#ppt_y"/>
                                          </p:val>
                                        </p:tav>
                                      </p:tavLst>
                                    </p:anim>
                                  </p:childTnLst>
                                </p:cTn>
                              </p:par>
                            </p:childTnLst>
                          </p:cTn>
                        </p:par>
                        <p:par>
                          <p:cTn id="30" fill="hold">
                            <p:stCondLst>
                              <p:cond delay="1960"/>
                            </p:stCondLst>
                            <p:childTnLst>
                              <p:par>
                                <p:cTn id="31" presetID="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childTnLst>
                          </p:cTn>
                        </p:par>
                        <p:par>
                          <p:cTn id="35" fill="hold">
                            <p:stCondLst>
                              <p:cond delay="2460"/>
                            </p:stCondLst>
                            <p:childTnLst>
                              <p:par>
                                <p:cTn id="36" presetID="2" presetClass="entr" presetSubtype="1"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0-#ppt_h/2"/>
                                          </p:val>
                                        </p:tav>
                                        <p:tav tm="100000">
                                          <p:val>
                                            <p:strVal val="#ppt_y"/>
                                          </p:val>
                                        </p:tav>
                                      </p:tavLst>
                                    </p:anim>
                                  </p:childTnLst>
                                </p:cTn>
                              </p:par>
                            </p:childTnLst>
                          </p:cTn>
                        </p:par>
                        <p:par>
                          <p:cTn id="40" fill="hold">
                            <p:stCondLst>
                              <p:cond delay="2960"/>
                            </p:stCondLst>
                            <p:childTnLst>
                              <p:par>
                                <p:cTn id="41" presetID="22" presetClass="entr" presetSubtype="2"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right)">
                                      <p:cBhvr>
                                        <p:cTn id="43" dur="500"/>
                                        <p:tgtEl>
                                          <p:spTgt spid="40"/>
                                        </p:tgtEl>
                                      </p:cBhvr>
                                    </p:animEffect>
                                  </p:childTnLst>
                                </p:cTn>
                              </p:par>
                              <p:par>
                                <p:cTn id="44" presetID="22" presetClass="entr" presetSubtype="2"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right)">
                                      <p:cBhvr>
                                        <p:cTn id="46" dur="500"/>
                                        <p:tgtEl>
                                          <p:spTgt spid="2"/>
                                        </p:tgtEl>
                                      </p:cBhvr>
                                    </p:animEffect>
                                  </p:childTnLst>
                                </p:cTn>
                              </p:par>
                              <p:par>
                                <p:cTn id="47" presetID="22" presetClass="entr" presetSubtype="8"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par>
                                <p:cTn id="50" presetID="22" presetClass="entr" presetSubtype="8"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par>
                          <p:cTn id="53" fill="hold">
                            <p:stCondLst>
                              <p:cond delay="3460"/>
                            </p:stCondLst>
                            <p:childTnLst>
                              <p:par>
                                <p:cTn id="54" presetID="22" presetClass="entr" presetSubtype="4"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down)">
                                      <p:cBhvr>
                                        <p:cTn id="56" dur="500"/>
                                        <p:tgtEl>
                                          <p:spTgt spid="1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down)">
                                      <p:cBhvr>
                                        <p:cTn id="59" dur="500"/>
                                        <p:tgtEl>
                                          <p:spTgt spid="1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par>
                                <p:cTn id="66" presetID="2" presetClass="entr" presetSubtype="8"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400" fill="hold"/>
                                        <p:tgtEl>
                                          <p:spTgt spid="25"/>
                                        </p:tgtEl>
                                        <p:attrNameLst>
                                          <p:attrName>ppt_x</p:attrName>
                                        </p:attrNameLst>
                                      </p:cBhvr>
                                      <p:tavLst>
                                        <p:tav tm="0">
                                          <p:val>
                                            <p:strVal val="0-#ppt_w/2"/>
                                          </p:val>
                                        </p:tav>
                                        <p:tav tm="100000">
                                          <p:val>
                                            <p:strVal val="#ppt_x"/>
                                          </p:val>
                                        </p:tav>
                                      </p:tavLst>
                                    </p:anim>
                                    <p:anim calcmode="lin" valueType="num">
                                      <p:cBhvr additive="base">
                                        <p:cTn id="69" dur="4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3" grpId="0" bldLvl="0" animBg="1"/>
      <p:bldP spid="17" grpId="0" bldLvl="0" animBg="1"/>
      <p:bldP spid="17" grpId="1" animBg="1"/>
      <p:bldP spid="16" grpId="0" bldLvl="0" animBg="1"/>
      <p:bldP spid="16" grpId="1" animBg="1"/>
      <p:bldP spid="20" grpId="0" bldLvl="0" animBg="1"/>
      <p:bldP spid="20" grpId="1" animBg="1"/>
      <p:bldP spid="14" grpId="0" bldLvl="0" animBg="1"/>
      <p:bldP spid="14" grpId="1" animBg="1"/>
      <p:bldP spid="25"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249680" y="961831"/>
            <a:ext cx="3295650" cy="951394"/>
            <a:chOff x="2948535" y="3673227"/>
            <a:chExt cx="2811555" cy="2246316"/>
          </a:xfrm>
        </p:grpSpPr>
        <p:sp>
          <p:nvSpPr>
            <p:cNvPr id="9" name="Rounded Rectangle 43"/>
            <p:cNvSpPr/>
            <p:nvPr/>
          </p:nvSpPr>
          <p:spPr>
            <a:xfrm>
              <a:off x="2964245" y="3673227"/>
              <a:ext cx="2384675" cy="557734"/>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10" name="TextBox 13"/>
            <p:cNvSpPr txBox="1"/>
            <p:nvPr/>
          </p:nvSpPr>
          <p:spPr>
            <a:xfrm>
              <a:off x="3312574" y="3727201"/>
              <a:ext cx="1688558" cy="614707"/>
            </a:xfrm>
            <a:prstGeom prst="rect">
              <a:avLst/>
            </a:prstGeom>
            <a:noFill/>
          </p:spPr>
          <p:txBody>
            <a:bodyPr wrap="square" rtlCol="0">
              <a:spAutoFit/>
            </a:bodyPr>
            <a:lstStyle/>
            <a:p>
              <a:pPr algn="ctr"/>
              <a:r>
                <a:rPr lang="zh-CN" altLang="id-ID" sz="1100" dirty="0">
                  <a:solidFill>
                    <a:schemeClr val="bg1"/>
                  </a:solidFill>
                  <a:cs typeface="+mn-ea"/>
                  <a:sym typeface="+mn-lt"/>
                </a:rPr>
                <a:t>选择课程</a:t>
              </a:r>
              <a:endParaRPr lang="zh-CN" altLang="id-ID" sz="1100" dirty="0">
                <a:solidFill>
                  <a:schemeClr val="bg1"/>
                </a:solidFill>
                <a:cs typeface="+mn-ea"/>
                <a:sym typeface="+mn-lt"/>
              </a:endParaRPr>
            </a:p>
          </p:txBody>
        </p:sp>
        <p:sp>
          <p:nvSpPr>
            <p:cNvPr id="11" name="TextBox 14"/>
            <p:cNvSpPr txBox="1"/>
            <p:nvPr/>
          </p:nvSpPr>
          <p:spPr>
            <a:xfrm>
              <a:off x="2948535" y="4342295"/>
              <a:ext cx="2811555" cy="1577248"/>
            </a:xfrm>
            <a:prstGeom prst="rect">
              <a:avLst/>
            </a:prstGeom>
            <a:noFill/>
          </p:spPr>
          <p:txBody>
            <a:bodyPr wrap="square" rtlCol="0">
              <a:spAutoFit/>
            </a:bodyPr>
            <a:lstStyle/>
            <a:p>
              <a:r>
                <a:rPr lang="zh-CN" altLang="en-US" sz="1250" dirty="0">
                  <a:solidFill>
                    <a:schemeClr val="bg1">
                      <a:lumMod val="50000"/>
                    </a:schemeClr>
                  </a:solidFill>
                  <a:cs typeface="+mn-ea"/>
                  <a:sym typeface="+mn-lt"/>
                </a:rPr>
                <a:t>选择年级--学院--专业 勾选后点击提交可以选择该课程 如果已经选择这个课程的话将会提示已经选择了这门课程。</a:t>
              </a:r>
              <a:endParaRPr lang="zh-CN" altLang="en-US" sz="1250" dirty="0">
                <a:solidFill>
                  <a:schemeClr val="bg1">
                    <a:lumMod val="50000"/>
                  </a:schemeClr>
                </a:solidFill>
                <a:cs typeface="+mn-ea"/>
                <a:sym typeface="+mn-lt"/>
              </a:endParaRPr>
            </a:p>
          </p:txBody>
        </p:sp>
      </p:grpSp>
      <p:cxnSp>
        <p:nvCxnSpPr>
          <p:cNvPr id="26" name="直接连接符 25"/>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613281" y="231179"/>
            <a:ext cx="2732134" cy="583565"/>
            <a:chOff x="6613281" y="231179"/>
            <a:chExt cx="2732134" cy="583565"/>
          </a:xfrm>
        </p:grpSpPr>
        <p:sp>
          <p:nvSpPr>
            <p:cNvPr id="28" name="TextBox 20"/>
            <p:cNvSpPr txBox="1"/>
            <p:nvPr/>
          </p:nvSpPr>
          <p:spPr>
            <a:xfrm>
              <a:off x="6613281" y="231179"/>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277458" y="31716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033475" y="56495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31" name="任意多边形: 形状 30"/>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37"/>
          <p:cNvPicPr preferRelativeResize="0"/>
          <p:nvPr/>
        </p:nvPicPr>
        <p:blipFill>
          <a:blip r:embed="rId1"/>
          <a:stretch>
            <a:fillRect/>
          </a:stretch>
        </p:blipFill>
        <p:spPr>
          <a:xfrm>
            <a:off x="1294130" y="2049145"/>
            <a:ext cx="2743835" cy="2704465"/>
          </a:xfrm>
          <a:prstGeom prst="rect">
            <a:avLst/>
          </a:prstGeom>
          <a:noFill/>
          <a:ln w="9525" cap="flat" cmpd="sng">
            <a:solidFill>
              <a:srgbClr val="000000"/>
            </a:solidFill>
            <a:prstDash val="solid"/>
            <a:miter/>
            <a:headEnd type="none" w="med" len="med"/>
            <a:tailEnd type="none" w="med" len="med"/>
          </a:ln>
        </p:spPr>
      </p:pic>
      <p:pic>
        <p:nvPicPr>
          <p:cNvPr id="3" name="图片 1"/>
          <p:cNvPicPr>
            <a:picLocks noChangeAspect="1"/>
          </p:cNvPicPr>
          <p:nvPr/>
        </p:nvPicPr>
        <p:blipFill>
          <a:blip r:embed="rId2"/>
          <a:stretch>
            <a:fillRect/>
          </a:stretch>
        </p:blipFill>
        <p:spPr>
          <a:xfrm>
            <a:off x="5259070" y="2417445"/>
            <a:ext cx="2808605" cy="2250440"/>
          </a:xfrm>
          <a:prstGeom prst="rect">
            <a:avLst/>
          </a:prstGeom>
          <a:noFill/>
          <a:ln w="9525" cap="flat" cmpd="sng">
            <a:solidFill>
              <a:srgbClr val="000000"/>
            </a:solidFill>
            <a:prstDash val="solid"/>
            <a:miter/>
            <a:headEnd type="none" w="med" len="med"/>
            <a:tailEnd type="none" w="med" len="med"/>
          </a:ln>
        </p:spPr>
      </p:pic>
      <p:sp>
        <p:nvSpPr>
          <p:cNvPr id="32" name="TextBox 14"/>
          <p:cNvSpPr txBox="1"/>
          <p:nvPr/>
        </p:nvSpPr>
        <p:spPr>
          <a:xfrm>
            <a:off x="5200015" y="1656080"/>
            <a:ext cx="3117215" cy="475615"/>
          </a:xfrm>
          <a:prstGeom prst="rect">
            <a:avLst/>
          </a:prstGeom>
          <a:noFill/>
        </p:spPr>
        <p:txBody>
          <a:bodyPr wrap="square" rtlCol="0">
            <a:spAutoFit/>
          </a:bodyPr>
          <a:p>
            <a:r>
              <a:rPr lang="zh-CN" altLang="en-US" sz="1250" dirty="0">
                <a:solidFill>
                  <a:schemeClr val="bg1">
                    <a:lumMod val="50000"/>
                  </a:schemeClr>
                </a:solidFill>
                <a:cs typeface="+mn-ea"/>
                <a:sym typeface="+mn-lt"/>
              </a:rPr>
              <a:t> 如果已经选择这个课程的话将会提示已经选择了这门课程。</a:t>
            </a:r>
            <a:endParaRPr lang="zh-CN" altLang="en-US" sz="1250" dirty="0">
              <a:solidFill>
                <a:schemeClr val="bg1">
                  <a:lumMod val="50000"/>
                </a:schemeClr>
              </a:solidFill>
              <a:cs typeface="+mn-ea"/>
              <a:sym typeface="+mn-lt"/>
            </a:endParaRPr>
          </a:p>
        </p:txBody>
      </p:sp>
      <p:sp>
        <p:nvSpPr>
          <p:cNvPr id="33" name="矩形 32"/>
          <p:cNvSpPr/>
          <p:nvPr/>
        </p:nvSpPr>
        <p:spPr>
          <a:xfrm>
            <a:off x="5023602" y="2205292"/>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34" name="矩形 33"/>
          <p:cNvSpPr/>
          <p:nvPr/>
        </p:nvSpPr>
        <p:spPr>
          <a:xfrm rot="5400000">
            <a:off x="5905597" y="1430953"/>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4" name="矩形 3">
            <a:hlinkClick r:id="rId3"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14" presetClass="entr" presetSubtype="1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randombar(horizontal)">
                                      <p:cBhvr>
                                        <p:cTn id="14" dur="400"/>
                                        <p:tgtEl>
                                          <p:spTgt spid="27"/>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par>
                          <p:cTn id="21" fill="hold">
                            <p:stCondLst>
                              <p:cond delay="1500"/>
                            </p:stCondLst>
                            <p:childTnLst>
                              <p:par>
                                <p:cTn id="22" presetID="2" presetClass="entr" presetSubtype="4" fill="hold" nodeType="afterEffect">
                                  <p:stCondLst>
                                    <p:cond delay="0"/>
                                  </p:stCondLst>
                                  <p:childTnLst>
                                    <p:set>
                                      <p:cBhvr>
                                        <p:cTn id="23" dur="500"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400" fill="hold"/>
                                        <p:tgtEl>
                                          <p:spTgt spid="4"/>
                                        </p:tgtEl>
                                        <p:attrNameLst>
                                          <p:attrName>ppt_x</p:attrName>
                                        </p:attrNameLst>
                                      </p:cBhvr>
                                      <p:tavLst>
                                        <p:tav tm="0">
                                          <p:val>
                                            <p:strVal val="0-#ppt_w/2"/>
                                          </p:val>
                                        </p:tav>
                                        <p:tav tm="100000">
                                          <p:val>
                                            <p:strVal val="#ppt_x"/>
                                          </p:val>
                                        </p:tav>
                                      </p:tavLst>
                                    </p:anim>
                                    <p:anim calcmode="lin" valueType="num">
                                      <p:cBhvr additive="base">
                                        <p:cTn id="46" dur="4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3" grpId="0" bldLvl="0" animBg="1"/>
      <p:bldP spid="34" grpId="0" bldLvl="0" animBg="1"/>
      <p:bldP spid="32" grpId="0"/>
      <p:bldP spid="32" grpId="1"/>
      <p:bldP spid="4"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61435" y="447999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20945" y="4479925"/>
            <a:ext cx="3152775" cy="88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474200" y="168314"/>
            <a:ext cx="2886455" cy="583565"/>
            <a:chOff x="6474200" y="168314"/>
            <a:chExt cx="2886455" cy="583565"/>
          </a:xfrm>
        </p:grpSpPr>
        <p:sp>
          <p:nvSpPr>
            <p:cNvPr id="35" name="TextBox 20"/>
            <p:cNvSpPr txBox="1"/>
            <p:nvPr/>
          </p:nvSpPr>
          <p:spPr>
            <a:xfrm>
              <a:off x="6474200" y="168314"/>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36" name="TextBox 20"/>
            <p:cNvSpPr txBox="1"/>
            <p:nvPr/>
          </p:nvSpPr>
          <p:spPr>
            <a:xfrm>
              <a:off x="7292698" y="26509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37" name="TextBox 20"/>
            <p:cNvSpPr txBox="1"/>
            <p:nvPr/>
          </p:nvSpPr>
          <p:spPr>
            <a:xfrm>
              <a:off x="7131265" y="50780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14" name="矩形 13"/>
          <p:cNvSpPr/>
          <p:nvPr/>
        </p:nvSpPr>
        <p:spPr>
          <a:xfrm>
            <a:off x="893445" y="1257935"/>
            <a:ext cx="7537450" cy="306705"/>
          </a:xfrm>
          <a:prstGeom prst="rect">
            <a:avLst/>
          </a:prstGeom>
        </p:spPr>
        <p:txBody>
          <a:bodyPr wrap="square">
            <a:spAutoFit/>
          </a:bodyPr>
          <a:p>
            <a:pPr marL="285750" indent="-285750" algn="just">
              <a:spcAft>
                <a:spcPts val="600"/>
              </a:spcAft>
              <a:buClr>
                <a:srgbClr val="00544A"/>
              </a:buClr>
              <a:buFont typeface="Wingdings" panose="05000000000000000000" pitchFamily="2" charset="2"/>
              <a:buChar char="Ø"/>
            </a:pPr>
            <a:r>
              <a:rPr lang="zh-CN" altLang="en-US" sz="1400" b="1" dirty="0">
                <a:solidFill>
                  <a:schemeClr val="accent4">
                    <a:lumMod val="60000"/>
                    <a:lumOff val="40000"/>
                  </a:schemeClr>
                </a:solidFill>
                <a:cs typeface="+mn-ea"/>
                <a:sym typeface="+mn-lt"/>
              </a:rPr>
              <a:t>显示所有选择的课程，点击选课按钮，输入该课程的选课编码就可以确认选择该课程了 </a:t>
            </a:r>
            <a:endParaRPr lang="zh-CN" altLang="en-US" sz="3200" dirty="0">
              <a:solidFill>
                <a:schemeClr val="accent2"/>
              </a:solidFill>
              <a:cs typeface="+mn-ea"/>
              <a:sym typeface="+mn-lt"/>
            </a:endParaRPr>
          </a:p>
        </p:txBody>
      </p:sp>
      <p:pic>
        <p:nvPicPr>
          <p:cNvPr id="2" name="图片 1"/>
          <p:cNvPicPr>
            <a:picLocks noChangeAspect="1"/>
          </p:cNvPicPr>
          <p:nvPr/>
        </p:nvPicPr>
        <p:blipFill>
          <a:blip r:embed="rId1"/>
          <a:stretch>
            <a:fillRect/>
          </a:stretch>
        </p:blipFill>
        <p:spPr>
          <a:xfrm>
            <a:off x="5191760" y="1878965"/>
            <a:ext cx="2807970" cy="2267585"/>
          </a:xfrm>
          <a:prstGeom prst="rect">
            <a:avLst/>
          </a:prstGeom>
          <a:noFill/>
          <a:ln w="9525" cap="flat" cmpd="sng">
            <a:solidFill>
              <a:srgbClr val="000000"/>
            </a:solidFill>
            <a:prstDash val="solid"/>
            <a:miter/>
            <a:headEnd type="none" w="med" len="med"/>
            <a:tailEnd type="none" w="med" len="med"/>
          </a:ln>
        </p:spPr>
      </p:pic>
      <p:grpSp>
        <p:nvGrpSpPr>
          <p:cNvPr id="18" name="组合 17"/>
          <p:cNvGrpSpPr/>
          <p:nvPr/>
        </p:nvGrpSpPr>
        <p:grpSpPr>
          <a:xfrm>
            <a:off x="394970" y="926906"/>
            <a:ext cx="3295650" cy="566584"/>
            <a:chOff x="2948535" y="3673227"/>
            <a:chExt cx="2811555" cy="1337749"/>
          </a:xfrm>
        </p:grpSpPr>
        <p:sp>
          <p:nvSpPr>
            <p:cNvPr id="19" name="Rounded Rectangle 43"/>
            <p:cNvSpPr/>
            <p:nvPr/>
          </p:nvSpPr>
          <p:spPr>
            <a:xfrm>
              <a:off x="3736204" y="3673227"/>
              <a:ext cx="898181" cy="557734"/>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975">
                <a:cs typeface="+mn-ea"/>
                <a:sym typeface="+mn-lt"/>
              </a:endParaRPr>
            </a:p>
          </p:txBody>
        </p:sp>
        <p:sp>
          <p:nvSpPr>
            <p:cNvPr id="20" name="TextBox 13"/>
            <p:cNvSpPr txBox="1"/>
            <p:nvPr/>
          </p:nvSpPr>
          <p:spPr>
            <a:xfrm>
              <a:off x="3312574" y="3727201"/>
              <a:ext cx="1688558" cy="614707"/>
            </a:xfrm>
            <a:prstGeom prst="rect">
              <a:avLst/>
            </a:prstGeom>
            <a:noFill/>
          </p:spPr>
          <p:txBody>
            <a:bodyPr wrap="square" rtlCol="0">
              <a:spAutoFit/>
            </a:bodyPr>
            <a:p>
              <a:pPr algn="ctr"/>
              <a:r>
                <a:rPr lang="zh-CN" altLang="id-ID" sz="1100" dirty="0">
                  <a:solidFill>
                    <a:schemeClr val="bg1"/>
                  </a:solidFill>
                  <a:cs typeface="+mn-ea"/>
                  <a:sym typeface="+mn-lt"/>
                </a:rPr>
                <a:t>确认课程</a:t>
              </a:r>
              <a:endParaRPr lang="zh-CN" altLang="id-ID" sz="1100" dirty="0">
                <a:solidFill>
                  <a:schemeClr val="bg1"/>
                </a:solidFill>
                <a:cs typeface="+mn-ea"/>
                <a:sym typeface="+mn-lt"/>
              </a:endParaRPr>
            </a:p>
          </p:txBody>
        </p:sp>
        <p:sp>
          <p:nvSpPr>
            <p:cNvPr id="21" name="TextBox 14"/>
            <p:cNvSpPr txBox="1"/>
            <p:nvPr/>
          </p:nvSpPr>
          <p:spPr>
            <a:xfrm>
              <a:off x="2948535" y="4342295"/>
              <a:ext cx="2811555" cy="668681"/>
            </a:xfrm>
            <a:prstGeom prst="rect">
              <a:avLst/>
            </a:prstGeom>
            <a:noFill/>
          </p:spPr>
          <p:txBody>
            <a:bodyPr wrap="square" rtlCol="0">
              <a:spAutoFit/>
            </a:bodyPr>
            <a:p>
              <a:endParaRPr lang="zh-CN" altLang="en-US" sz="1250" dirty="0">
                <a:solidFill>
                  <a:schemeClr val="bg1">
                    <a:lumMod val="50000"/>
                  </a:schemeClr>
                </a:solidFill>
                <a:cs typeface="+mn-ea"/>
                <a:sym typeface="+mn-lt"/>
              </a:endParaRPr>
            </a:p>
          </p:txBody>
        </p:sp>
      </p:grpSp>
      <p:pic>
        <p:nvPicPr>
          <p:cNvPr id="22" name="图片 21"/>
          <p:cNvPicPr>
            <a:picLocks noChangeAspect="1"/>
          </p:cNvPicPr>
          <p:nvPr/>
        </p:nvPicPr>
        <p:blipFill>
          <a:blip r:embed="rId2"/>
          <a:stretch>
            <a:fillRect/>
          </a:stretch>
        </p:blipFill>
        <p:spPr>
          <a:xfrm>
            <a:off x="1026160" y="1753870"/>
            <a:ext cx="2200275" cy="2517775"/>
          </a:xfrm>
          <a:prstGeom prst="rect">
            <a:avLst/>
          </a:prstGeom>
        </p:spPr>
      </p:pic>
      <p:sp>
        <p:nvSpPr>
          <p:cNvPr id="25" name="矩形 24">
            <a:hlinkClick r:id="rId3"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14" presetClass="entr" presetSubtype="1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400"/>
                                        <p:tgtEl>
                                          <p:spTgt spid="34"/>
                                        </p:tgtEl>
                                      </p:cBhvr>
                                    </p:animEffect>
                                  </p:childTnLst>
                                </p:cTn>
                              </p:par>
                            </p:childTnLst>
                          </p:cTn>
                        </p:par>
                        <p:par>
                          <p:cTn id="25" fill="hold">
                            <p:stCondLst>
                              <p:cond delay="2000"/>
                            </p:stCondLst>
                            <p:childTnLst>
                              <p:par>
                                <p:cTn id="26" presetID="4" presetClass="entr" presetSubtype="16" fill="hold" nodeType="afterEffect">
                                  <p:stCondLst>
                                    <p:cond delay="0"/>
                                  </p:stCondLst>
                                  <p:childTnLst>
                                    <p:set>
                                      <p:cBhvr>
                                        <p:cTn id="27" dur="1000" fill="hold">
                                          <p:stCondLst>
                                            <p:cond delay="0"/>
                                          </p:stCondLst>
                                        </p:cTn>
                                        <p:tgtEl>
                                          <p:spTgt spid="22"/>
                                        </p:tgtEl>
                                        <p:attrNameLst>
                                          <p:attrName>style.visibility</p:attrName>
                                        </p:attrNameLst>
                                      </p:cBhvr>
                                      <p:to>
                                        <p:strVal val="visible"/>
                                      </p:to>
                                    </p:set>
                                    <p:animEffect transition="in" filter="box(in)">
                                      <p:cBhvr>
                                        <p:cTn id="28" dur="1000"/>
                                        <p:tgtEl>
                                          <p:spTgt spid="22"/>
                                        </p:tgtEl>
                                      </p:cBhvr>
                                    </p:animEffect>
                                  </p:childTnLst>
                                </p:cTn>
                              </p:par>
                            </p:childTnLst>
                          </p:cTn>
                        </p:par>
                        <p:par>
                          <p:cTn id="29" fill="hold">
                            <p:stCondLst>
                              <p:cond delay="3000"/>
                            </p:stCondLst>
                            <p:childTnLst>
                              <p:par>
                                <p:cTn id="30" presetID="1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childTnLst>
                          </p:cTn>
                        </p:par>
                        <p:par>
                          <p:cTn id="34" fill="hold">
                            <p:stCondLst>
                              <p:cond delay="3500"/>
                            </p:stCondLst>
                            <p:childTnLst>
                              <p:par>
                                <p:cTn id="35" presetID="20" presetClass="entr" presetSubtype="0" fill="hold" nodeType="afterEffect">
                                  <p:stCondLst>
                                    <p:cond delay="0"/>
                                  </p:stCondLst>
                                  <p:childTnLst>
                                    <p:set>
                                      <p:cBhvr>
                                        <p:cTn id="36" dur="1000" fill="hold">
                                          <p:stCondLst>
                                            <p:cond delay="0"/>
                                          </p:stCondLst>
                                        </p:cTn>
                                        <p:tgtEl>
                                          <p:spTgt spid="2"/>
                                        </p:tgtEl>
                                        <p:attrNameLst>
                                          <p:attrName>style.visibility</p:attrName>
                                        </p:attrNameLst>
                                      </p:cBhvr>
                                      <p:to>
                                        <p:strVal val="visible"/>
                                      </p:to>
                                    </p:set>
                                    <p:animEffect transition="in" filter="wedge">
                                      <p:cBhvr>
                                        <p:cTn id="37" dur="1000"/>
                                        <p:tgtEl>
                                          <p:spTgt spid="2"/>
                                        </p:tgtEl>
                                      </p:cBhvr>
                                    </p:animEffect>
                                  </p:childTnLst>
                                </p:cTn>
                              </p:par>
                            </p:childTnLst>
                          </p:cTn>
                        </p:par>
                        <p:par>
                          <p:cTn id="38" fill="hold">
                            <p:stCondLst>
                              <p:cond delay="4500"/>
                            </p:stCondLst>
                            <p:childTnLst>
                              <p:par>
                                <p:cTn id="39" presetID="12" presetClass="entr" presetSubtype="4"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up)">
                                      <p:cBhvr>
                                        <p:cTn id="42" dur="500"/>
                                        <p:tgtEl>
                                          <p:spTgt spid="16"/>
                                        </p:tgtEl>
                                      </p:cBhvr>
                                    </p:animEffect>
                                  </p:childTnLst>
                                </p:cTn>
                              </p:par>
                              <p:par>
                                <p:cTn id="43" presetID="2" presetClass="entr" presetSubtype="8"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400" fill="hold"/>
                                        <p:tgtEl>
                                          <p:spTgt spid="25"/>
                                        </p:tgtEl>
                                        <p:attrNameLst>
                                          <p:attrName>ppt_x</p:attrName>
                                        </p:attrNameLst>
                                      </p:cBhvr>
                                      <p:tavLst>
                                        <p:tav tm="0">
                                          <p:val>
                                            <p:strVal val="0-#ppt_w/2"/>
                                          </p:val>
                                        </p:tav>
                                        <p:tav tm="100000">
                                          <p:val>
                                            <p:strVal val="#ppt_x"/>
                                          </p:val>
                                        </p:tav>
                                      </p:tavLst>
                                    </p:anim>
                                    <p:anim calcmode="lin" valueType="num">
                                      <p:cBhvr additive="base">
                                        <p:cTn id="46" dur="4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14" grpId="0"/>
      <p:bldP spid="2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3048000" cy="5040313"/>
          </a:xfrm>
          <a:prstGeom prst="rect">
            <a:avLst/>
          </a:prstGeom>
        </p:spPr>
      </p:pic>
      <p:sp>
        <p:nvSpPr>
          <p:cNvPr id="5" name="矩形 4"/>
          <p:cNvSpPr/>
          <p:nvPr/>
        </p:nvSpPr>
        <p:spPr>
          <a:xfrm>
            <a:off x="1341119" y="1092074"/>
            <a:ext cx="6489133" cy="283464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5861508" y="1362579"/>
            <a:ext cx="1968744" cy="646331"/>
          </a:xfrm>
          <a:prstGeom prst="rect">
            <a:avLst/>
          </a:prstGeom>
          <a:noFill/>
        </p:spPr>
        <p:txBody>
          <a:bodyPr wrap="none" rtlCol="0">
            <a:spAutoFit/>
          </a:bodyPr>
          <a:lstStyle/>
          <a:p>
            <a:r>
              <a:rPr lang="en-US" altLang="zh-CN" sz="3600" spc="300" dirty="0">
                <a:solidFill>
                  <a:schemeClr val="accent2"/>
                </a:solidFill>
                <a:cs typeface="+mn-ea"/>
                <a:sym typeface="+mn-lt"/>
              </a:rPr>
              <a:t>PART 01</a:t>
            </a:r>
            <a:endParaRPr lang="zh-CN" altLang="en-US" sz="3600" spc="300" dirty="0">
              <a:solidFill>
                <a:schemeClr val="accent2"/>
              </a:solidFill>
              <a:cs typeface="+mn-ea"/>
              <a:sym typeface="+mn-lt"/>
            </a:endParaRPr>
          </a:p>
        </p:txBody>
      </p:sp>
      <p:sp>
        <p:nvSpPr>
          <p:cNvPr id="7" name="文本框 6"/>
          <p:cNvSpPr txBox="1"/>
          <p:nvPr/>
        </p:nvSpPr>
        <p:spPr>
          <a:xfrm>
            <a:off x="4660448" y="2072593"/>
            <a:ext cx="3169920" cy="645160"/>
          </a:xfrm>
          <a:prstGeom prst="rect">
            <a:avLst/>
          </a:prstGeom>
          <a:noFill/>
        </p:spPr>
        <p:txBody>
          <a:bodyPr wrap="none" rtlCol="0">
            <a:spAutoFit/>
          </a:bodyPr>
          <a:lstStyle/>
          <a:p>
            <a:r>
              <a:rPr lang="zh-CN" altLang="en-US" sz="3600" b="1" dirty="0">
                <a:cs typeface="+mn-ea"/>
                <a:sym typeface="+mn-lt"/>
              </a:rPr>
              <a:t>反馈系统</a:t>
            </a:r>
            <a:r>
              <a:rPr lang="en-US" altLang="zh-CN" sz="3600" b="1" dirty="0">
                <a:cs typeface="+mn-ea"/>
                <a:sym typeface="+mn-lt"/>
              </a:rPr>
              <a:t>web</a:t>
            </a:r>
            <a:r>
              <a:rPr lang="zh-CN" altLang="en-US" sz="3600" b="1" dirty="0">
                <a:cs typeface="+mn-ea"/>
                <a:sym typeface="+mn-lt"/>
              </a:rPr>
              <a:t>端</a:t>
            </a:r>
            <a:endParaRPr lang="zh-CN" altLang="en-US" sz="3600" b="1" dirty="0">
              <a:cs typeface="+mn-ea"/>
              <a:sym typeface="+mn-lt"/>
            </a:endParaRPr>
          </a:p>
        </p:txBody>
      </p:sp>
      <p:cxnSp>
        <p:nvCxnSpPr>
          <p:cNvPr id="8" name="直接连接符 7"/>
          <p:cNvCxnSpPr/>
          <p:nvPr/>
        </p:nvCxnSpPr>
        <p:spPr>
          <a:xfrm>
            <a:off x="7093974" y="2781520"/>
            <a:ext cx="412034"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12289" y="2929919"/>
            <a:ext cx="4927622" cy="369332"/>
          </a:xfrm>
          <a:prstGeom prst="rect">
            <a:avLst/>
          </a:prstGeom>
          <a:noFill/>
        </p:spPr>
        <p:txBody>
          <a:bodyPr wrap="square" rtlCol="0">
            <a:spAutoFit/>
          </a:bodyPr>
          <a:lstStyle/>
          <a:p>
            <a:pPr algn="r"/>
            <a:r>
              <a:rPr lang="en-US" altLang="zh-CN" sz="900" dirty="0">
                <a:solidFill>
                  <a:schemeClr val="accent2"/>
                </a:solidFill>
                <a:cs typeface="+mn-ea"/>
                <a:sym typeface="+mn-lt"/>
              </a:rPr>
              <a:t>Lorem ipsum </a:t>
            </a:r>
            <a:r>
              <a:rPr lang="en-US" altLang="zh-CN" sz="900" dirty="0" err="1">
                <a:solidFill>
                  <a:schemeClr val="accent2"/>
                </a:solidFill>
                <a:cs typeface="+mn-ea"/>
                <a:sym typeface="+mn-lt"/>
              </a:rPr>
              <a:t>dolir</a:t>
            </a:r>
            <a:r>
              <a:rPr lang="en-US" altLang="zh-CN" sz="900" dirty="0">
                <a:solidFill>
                  <a:schemeClr val="accent2"/>
                </a:solidFill>
                <a:cs typeface="+mn-ea"/>
                <a:sym typeface="+mn-lt"/>
              </a:rPr>
              <a:t> </a:t>
            </a:r>
            <a:r>
              <a:rPr lang="en-US" altLang="zh-CN" sz="900" dirty="0" err="1">
                <a:solidFill>
                  <a:schemeClr val="accent2"/>
                </a:solidFill>
                <a:cs typeface="+mn-ea"/>
                <a:sym typeface="+mn-lt"/>
              </a:rPr>
              <a:t>sit,consectetur</a:t>
            </a:r>
            <a:r>
              <a:rPr lang="en-US" altLang="zh-CN" sz="900" dirty="0">
                <a:solidFill>
                  <a:schemeClr val="accent2"/>
                </a:solidFill>
                <a:cs typeface="+mn-ea"/>
                <a:sym typeface="+mn-lt"/>
              </a:rPr>
              <a:t> </a:t>
            </a:r>
            <a:r>
              <a:rPr lang="en-US" altLang="zh-CN" sz="900" dirty="0" err="1">
                <a:solidFill>
                  <a:schemeClr val="accent2"/>
                </a:solidFill>
                <a:cs typeface="+mn-ea"/>
                <a:sym typeface="+mn-lt"/>
              </a:rPr>
              <a:t>adipiscing</a:t>
            </a:r>
            <a:r>
              <a:rPr lang="en-US" altLang="zh-CN" sz="900" dirty="0">
                <a:solidFill>
                  <a:schemeClr val="accent2"/>
                </a:solidFill>
                <a:cs typeface="+mn-ea"/>
                <a:sym typeface="+mn-lt"/>
              </a:rPr>
              <a:t> </a:t>
            </a:r>
            <a:r>
              <a:rPr lang="en-US" altLang="zh-CN" sz="900" dirty="0" err="1">
                <a:solidFill>
                  <a:schemeClr val="accent2"/>
                </a:solidFill>
                <a:cs typeface="+mn-ea"/>
                <a:sym typeface="+mn-lt"/>
              </a:rPr>
              <a:t>elit</a:t>
            </a:r>
            <a:r>
              <a:rPr lang="en-US" altLang="zh-CN" sz="900" dirty="0">
                <a:solidFill>
                  <a:schemeClr val="accent2"/>
                </a:solidFill>
                <a:cs typeface="+mn-ea"/>
                <a:sym typeface="+mn-lt"/>
              </a:rPr>
              <a:t>. </a:t>
            </a:r>
            <a:r>
              <a:rPr lang="en-US" altLang="zh-CN" sz="900" dirty="0" err="1">
                <a:solidFill>
                  <a:schemeClr val="accent2"/>
                </a:solidFill>
                <a:cs typeface="+mn-ea"/>
                <a:sym typeface="+mn-lt"/>
              </a:rPr>
              <a:t>Ut</a:t>
            </a:r>
            <a:r>
              <a:rPr lang="en-US" altLang="zh-CN" sz="900" dirty="0">
                <a:solidFill>
                  <a:schemeClr val="accent2"/>
                </a:solidFill>
                <a:cs typeface="+mn-ea"/>
                <a:sym typeface="+mn-lt"/>
              </a:rPr>
              <a:t> eff </a:t>
            </a:r>
            <a:r>
              <a:rPr lang="en-US" altLang="zh-CN" sz="900" dirty="0" err="1">
                <a:solidFill>
                  <a:schemeClr val="accent2"/>
                </a:solidFill>
                <a:cs typeface="+mn-ea"/>
                <a:sym typeface="+mn-lt"/>
              </a:rPr>
              <a:t>citur</a:t>
            </a:r>
            <a:r>
              <a:rPr lang="en-US" altLang="zh-CN" sz="900" dirty="0">
                <a:solidFill>
                  <a:schemeClr val="accent2"/>
                </a:solidFill>
                <a:cs typeface="+mn-ea"/>
                <a:sym typeface="+mn-lt"/>
              </a:rPr>
              <a:t> ipsum vitae </a:t>
            </a:r>
            <a:endParaRPr lang="en-US" altLang="zh-CN" sz="900" dirty="0">
              <a:solidFill>
                <a:schemeClr val="accent2"/>
              </a:solidFill>
              <a:cs typeface="+mn-ea"/>
              <a:sym typeface="+mn-lt"/>
            </a:endParaRPr>
          </a:p>
          <a:p>
            <a:pPr algn="r"/>
            <a:r>
              <a:rPr lang="en-US" altLang="zh-CN" sz="900" dirty="0" err="1">
                <a:solidFill>
                  <a:schemeClr val="accent2"/>
                </a:solidFill>
                <a:cs typeface="+mn-ea"/>
                <a:sym typeface="+mn-lt"/>
              </a:rPr>
              <a:t>tortor</a:t>
            </a:r>
            <a:r>
              <a:rPr lang="en-US" altLang="zh-CN" sz="900" dirty="0">
                <a:solidFill>
                  <a:schemeClr val="accent2"/>
                </a:solidFill>
                <a:cs typeface="+mn-ea"/>
                <a:sym typeface="+mn-lt"/>
              </a:rPr>
              <a:t> </a:t>
            </a:r>
            <a:r>
              <a:rPr lang="en-US" altLang="zh-CN" sz="900" dirty="0" err="1">
                <a:solidFill>
                  <a:schemeClr val="accent2"/>
                </a:solidFill>
                <a:cs typeface="+mn-ea"/>
                <a:sym typeface="+mn-lt"/>
              </a:rPr>
              <a:t>accumsan,a</a:t>
            </a:r>
            <a:r>
              <a:rPr lang="en-US" altLang="zh-CN" sz="900" dirty="0">
                <a:solidFill>
                  <a:schemeClr val="accent2"/>
                </a:solidFill>
                <a:cs typeface="+mn-ea"/>
                <a:sym typeface="+mn-lt"/>
              </a:rPr>
              <a:t> pulvinar lorem </a:t>
            </a:r>
            <a:r>
              <a:rPr lang="en-US" altLang="zh-CN" sz="900" dirty="0" err="1">
                <a:solidFill>
                  <a:schemeClr val="accent2"/>
                </a:solidFill>
                <a:cs typeface="+mn-ea"/>
                <a:sym typeface="+mn-lt"/>
              </a:rPr>
              <a:t>lacinina</a:t>
            </a:r>
            <a:r>
              <a:rPr lang="en-US" altLang="zh-CN" sz="900" dirty="0">
                <a:solidFill>
                  <a:schemeClr val="accent2"/>
                </a:solidFill>
                <a:cs typeface="+mn-ea"/>
                <a:sym typeface="+mn-lt"/>
              </a:rPr>
              <a:t>.</a:t>
            </a:r>
            <a:endParaRPr lang="zh-CN" altLang="en-US" sz="900" dirty="0">
              <a:solidFill>
                <a:schemeClr val="accent2"/>
              </a:solidFill>
              <a:cs typeface="+mn-ea"/>
              <a:sym typeface="+mn-lt"/>
            </a:endParaRPr>
          </a:p>
        </p:txBody>
      </p:sp>
      <p:pic>
        <p:nvPicPr>
          <p:cNvPr id="11" name="图片 10" descr="图片1"/>
          <p:cNvPicPr>
            <a:picLocks noChangeAspect="1"/>
          </p:cNvPicPr>
          <p:nvPr/>
        </p:nvPicPr>
        <p:blipFill>
          <a:blip r:embed="rId3"/>
          <a:srcRect t="13997" b="10366"/>
          <a:stretch>
            <a:fillRect/>
          </a:stretch>
        </p:blipFill>
        <p:spPr>
          <a:xfrm>
            <a:off x="668655" y="1092200"/>
            <a:ext cx="2379345" cy="2830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 presetClass="entr" presetSubtype="2" fill="hold" grpId="0" nodeType="afterEffect">
                                  <p:stCondLst>
                                    <p:cond delay="0"/>
                                  </p:stCondLst>
                                  <p:iterate type="wd">
                                    <p:tmPct val="2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7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
                                        <p:tgtEl>
                                          <p:spTgt spid="8"/>
                                        </p:tgtEl>
                                      </p:cBhvr>
                                    </p:animEffect>
                                  </p:childTnLst>
                                </p:cTn>
                              </p:par>
                            </p:childTnLst>
                          </p:cTn>
                        </p:par>
                        <p:par>
                          <p:cTn id="27" fill="hold">
                            <p:stCondLst>
                              <p:cond delay="3200"/>
                            </p:stCondLst>
                            <p:childTnLst>
                              <p:par>
                                <p:cTn id="28" presetID="10" presetClass="entr" presetSubtype="0" fill="hold" grpId="0" nodeType="afterEffect">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Effect transition="in" filter="fade">
                                      <p:cBhvr>
                                        <p:cTn id="30" dur="100"/>
                                        <p:tgtEl>
                                          <p:spTgt spid="9"/>
                                        </p:tgtEl>
                                      </p:cBhvr>
                                    </p:animEffect>
                                  </p:childTnLst>
                                </p:cTn>
                              </p:par>
                            </p:childTnLst>
                          </p:cTn>
                        </p:par>
                        <p:par>
                          <p:cTn id="31" fill="hold">
                            <p:stCondLst>
                              <p:cond delay="4070"/>
                            </p:stCondLst>
                            <p:childTnLst>
                              <p:par>
                                <p:cTn id="32" presetID="4" presetClass="entr" presetSubtype="16"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ox(in)">
                                      <p:cBhvr>
                                        <p:cTn id="3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p:nvPr/>
        </p:nvSpPr>
        <p:spPr bwMode="auto">
          <a:xfrm>
            <a:off x="959933" y="2329852"/>
            <a:ext cx="2412258" cy="2412258"/>
          </a:xfrm>
          <a:custGeom>
            <a:avLst/>
            <a:gdLst>
              <a:gd name="T0" fmla="*/ 2021 w 4042"/>
              <a:gd name="T1" fmla="*/ 0 h 4042"/>
              <a:gd name="T2" fmla="*/ 4042 w 4042"/>
              <a:gd name="T3" fmla="*/ 2021 h 4042"/>
              <a:gd name="T4" fmla="*/ 2021 w 4042"/>
              <a:gd name="T5" fmla="*/ 4042 h 4042"/>
              <a:gd name="T6" fmla="*/ 0 w 4042"/>
              <a:gd name="T7" fmla="*/ 2021 h 4042"/>
              <a:gd name="T8" fmla="*/ 2021 w 4042"/>
              <a:gd name="T9" fmla="*/ 0 h 4042"/>
            </a:gdLst>
            <a:ahLst/>
            <a:cxnLst>
              <a:cxn ang="0">
                <a:pos x="T0" y="T1"/>
              </a:cxn>
              <a:cxn ang="0">
                <a:pos x="T2" y="T3"/>
              </a:cxn>
              <a:cxn ang="0">
                <a:pos x="T4" y="T5"/>
              </a:cxn>
              <a:cxn ang="0">
                <a:pos x="T6" y="T7"/>
              </a:cxn>
              <a:cxn ang="0">
                <a:pos x="T8" y="T9"/>
              </a:cxn>
            </a:cxnLst>
            <a:rect l="0" t="0" r="r" b="b"/>
            <a:pathLst>
              <a:path w="4042" h="4042">
                <a:moveTo>
                  <a:pt x="2021" y="0"/>
                </a:moveTo>
                <a:lnTo>
                  <a:pt x="4042" y="2021"/>
                </a:lnTo>
                <a:lnTo>
                  <a:pt x="2021" y="4042"/>
                </a:lnTo>
                <a:lnTo>
                  <a:pt x="0" y="2021"/>
                </a:lnTo>
                <a:lnTo>
                  <a:pt x="2021" y="0"/>
                </a:lnTo>
                <a:close/>
              </a:path>
            </a:pathLst>
          </a:custGeom>
          <a:solidFill>
            <a:schemeClr val="accent2"/>
          </a:solidFill>
          <a:ln w="10" cap="flat">
            <a:noFill/>
            <a:prstDash val="solid"/>
            <a:miter lim="800000"/>
          </a:ln>
        </p:spPr>
        <p:txBody>
          <a:bodyPr vert="horz" wrap="square" lIns="67189" tIns="33594" rIns="67189" bIns="33594" numCol="1" anchor="t" anchorCtr="0" compatLnSpc="1"/>
          <a:lstStyle/>
          <a:p>
            <a:pPr defTabSz="671830">
              <a:defRPr/>
            </a:pPr>
            <a:endParaRPr lang="zh-CN" altLang="en-US" sz="1325" kern="0">
              <a:solidFill>
                <a:sysClr val="windowText" lastClr="000000"/>
              </a:solidFill>
              <a:cs typeface="+mn-ea"/>
              <a:sym typeface="+mn-lt"/>
            </a:endParaRPr>
          </a:p>
        </p:txBody>
      </p:sp>
      <p:sp>
        <p:nvSpPr>
          <p:cNvPr id="10" name="TextBox 34"/>
          <p:cNvSpPr txBox="1"/>
          <p:nvPr/>
        </p:nvSpPr>
        <p:spPr>
          <a:xfrm>
            <a:off x="1489626" y="3038465"/>
            <a:ext cx="1225872" cy="995045"/>
          </a:xfrm>
          <a:prstGeom prst="rect">
            <a:avLst/>
          </a:prstGeom>
          <a:noFill/>
        </p:spPr>
        <p:txBody>
          <a:bodyPr wrap="square" rtlCol="0">
            <a:spAutoFit/>
          </a:bodyPr>
          <a:lstStyle/>
          <a:p>
            <a:pPr algn="ctr" defTabSz="671830">
              <a:defRPr/>
            </a:pPr>
            <a:r>
              <a:rPr lang="zh-CN" altLang="en-US" sz="2940" b="1" kern="0" dirty="0">
                <a:solidFill>
                  <a:srgbClr val="FFFFFF"/>
                </a:solidFill>
                <a:cs typeface="+mn-ea"/>
                <a:sym typeface="+mn-lt"/>
              </a:rPr>
              <a:t>学生选课</a:t>
            </a:r>
            <a:endParaRPr lang="zh-CN" altLang="en-US" sz="2940" b="1" kern="0" dirty="0">
              <a:solidFill>
                <a:srgbClr val="FFFFFF"/>
              </a:solidFill>
              <a:cs typeface="+mn-ea"/>
              <a:sym typeface="+mn-lt"/>
            </a:endParaRPr>
          </a:p>
        </p:txBody>
      </p:sp>
      <p:sp>
        <p:nvSpPr>
          <p:cNvPr id="12" name="TextBox 36"/>
          <p:cNvSpPr txBox="1"/>
          <p:nvPr/>
        </p:nvSpPr>
        <p:spPr>
          <a:xfrm>
            <a:off x="3674294" y="1931857"/>
            <a:ext cx="1225872" cy="544636"/>
          </a:xfrm>
          <a:prstGeom prst="rect">
            <a:avLst/>
          </a:prstGeom>
          <a:noFill/>
        </p:spPr>
        <p:txBody>
          <a:bodyPr wrap="square" rtlCol="0">
            <a:spAutoFit/>
          </a:bodyPr>
          <a:lstStyle/>
          <a:p>
            <a:pPr algn="ctr" defTabSz="671830">
              <a:defRPr/>
            </a:pPr>
            <a:r>
              <a:rPr lang="en-US" altLang="zh-CN" sz="2940" b="1" kern="0" dirty="0">
                <a:solidFill>
                  <a:srgbClr val="FFFFFF"/>
                </a:solidFill>
                <a:cs typeface="+mn-ea"/>
                <a:sym typeface="+mn-lt"/>
              </a:rPr>
              <a:t>22%</a:t>
            </a:r>
            <a:endParaRPr lang="en-US" altLang="zh-CN" sz="2940" b="1" kern="0" dirty="0">
              <a:solidFill>
                <a:srgbClr val="FFFFFF"/>
              </a:solidFill>
              <a:cs typeface="+mn-ea"/>
              <a:sym typeface="+mn-lt"/>
            </a:endParaRPr>
          </a:p>
        </p:txBody>
      </p:sp>
      <p:sp>
        <p:nvSpPr>
          <p:cNvPr id="14" name="TextBox 39"/>
          <p:cNvSpPr txBox="1"/>
          <p:nvPr/>
        </p:nvSpPr>
        <p:spPr>
          <a:xfrm>
            <a:off x="3674294" y="3646671"/>
            <a:ext cx="1225872" cy="499367"/>
          </a:xfrm>
          <a:prstGeom prst="rect">
            <a:avLst/>
          </a:prstGeom>
          <a:noFill/>
        </p:spPr>
        <p:txBody>
          <a:bodyPr wrap="square" rtlCol="0">
            <a:spAutoFit/>
          </a:bodyPr>
          <a:lstStyle/>
          <a:p>
            <a:pPr algn="ctr" defTabSz="671830">
              <a:defRPr/>
            </a:pPr>
            <a:r>
              <a:rPr lang="en-US" altLang="zh-CN" sz="2645" b="1" kern="0" dirty="0">
                <a:solidFill>
                  <a:srgbClr val="FFFFFF"/>
                </a:solidFill>
                <a:cs typeface="+mn-ea"/>
                <a:sym typeface="+mn-lt"/>
              </a:rPr>
              <a:t>19%</a:t>
            </a:r>
            <a:endParaRPr lang="en-US" altLang="zh-CN" sz="2645" b="1" kern="0" dirty="0">
              <a:solidFill>
                <a:srgbClr val="FFFFFF"/>
              </a:solidFill>
              <a:cs typeface="+mn-ea"/>
              <a:sym typeface="+mn-lt"/>
            </a:endParaRPr>
          </a:p>
        </p:txBody>
      </p:sp>
      <p:sp>
        <p:nvSpPr>
          <p:cNvPr id="15" name="TextBox 40"/>
          <p:cNvSpPr txBox="1"/>
          <p:nvPr/>
        </p:nvSpPr>
        <p:spPr>
          <a:xfrm>
            <a:off x="4357674" y="2765482"/>
            <a:ext cx="1225872" cy="273280"/>
          </a:xfrm>
          <a:prstGeom prst="rect">
            <a:avLst/>
          </a:prstGeom>
          <a:noFill/>
        </p:spPr>
        <p:txBody>
          <a:bodyPr wrap="square" rtlCol="0">
            <a:spAutoFit/>
          </a:bodyPr>
          <a:lstStyle/>
          <a:p>
            <a:pPr algn="ctr" defTabSz="671830">
              <a:defRPr/>
            </a:pPr>
            <a:r>
              <a:rPr lang="zh-CN" altLang="en-US" sz="1175" kern="0" dirty="0">
                <a:solidFill>
                  <a:srgbClr val="FFFFFF"/>
                </a:solidFill>
                <a:cs typeface="+mn-ea"/>
                <a:sym typeface="+mn-lt"/>
              </a:rPr>
              <a:t>其他费用</a:t>
            </a:r>
            <a:endParaRPr lang="en-US" altLang="zh-CN" sz="1175" kern="0" dirty="0">
              <a:solidFill>
                <a:srgbClr val="FFFFFF"/>
              </a:solidFill>
              <a:cs typeface="+mn-ea"/>
              <a:sym typeface="+mn-lt"/>
            </a:endParaRPr>
          </a:p>
        </p:txBody>
      </p:sp>
      <p:sp>
        <p:nvSpPr>
          <p:cNvPr id="16" name="TextBox 41"/>
          <p:cNvSpPr txBox="1"/>
          <p:nvPr/>
        </p:nvSpPr>
        <p:spPr>
          <a:xfrm>
            <a:off x="4326124" y="2884531"/>
            <a:ext cx="1225872" cy="431528"/>
          </a:xfrm>
          <a:prstGeom prst="rect">
            <a:avLst/>
          </a:prstGeom>
          <a:noFill/>
        </p:spPr>
        <p:txBody>
          <a:bodyPr wrap="square" rtlCol="0">
            <a:spAutoFit/>
          </a:bodyPr>
          <a:lstStyle/>
          <a:p>
            <a:pPr algn="ctr" defTabSz="671830">
              <a:defRPr/>
            </a:pPr>
            <a:r>
              <a:rPr lang="en-US" altLang="zh-CN" sz="2205" b="1" kern="0" dirty="0">
                <a:solidFill>
                  <a:srgbClr val="FFFFFF"/>
                </a:solidFill>
                <a:cs typeface="+mn-ea"/>
                <a:sym typeface="+mn-lt"/>
              </a:rPr>
              <a:t>14%</a:t>
            </a:r>
            <a:endParaRPr lang="en-US" altLang="zh-CN" sz="2205" b="1" kern="0" dirty="0">
              <a:solidFill>
                <a:srgbClr val="FFFFFF"/>
              </a:solidFill>
              <a:cs typeface="+mn-ea"/>
              <a:sym typeface="+mn-lt"/>
            </a:endParaRPr>
          </a:p>
        </p:txBody>
      </p:sp>
      <p:cxnSp>
        <p:nvCxnSpPr>
          <p:cNvPr id="23" name="直接连接符 2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506226" y="218479"/>
            <a:ext cx="2856969" cy="596031"/>
            <a:chOff x="6506226" y="218479"/>
            <a:chExt cx="2856969" cy="596031"/>
          </a:xfrm>
        </p:grpSpPr>
        <p:sp>
          <p:nvSpPr>
            <p:cNvPr id="25" name="TextBox 20"/>
            <p:cNvSpPr txBox="1"/>
            <p:nvPr/>
          </p:nvSpPr>
          <p:spPr>
            <a:xfrm>
              <a:off x="6506226" y="218479"/>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6" name="TextBox 20"/>
            <p:cNvSpPr txBox="1"/>
            <p:nvPr/>
          </p:nvSpPr>
          <p:spPr>
            <a:xfrm>
              <a:off x="7295238" y="31716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27" name="TextBox 20"/>
            <p:cNvSpPr txBox="1"/>
            <p:nvPr/>
          </p:nvSpPr>
          <p:spPr>
            <a:xfrm>
              <a:off x="7131265" y="538920"/>
              <a:ext cx="2067957" cy="275590"/>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a:p>
              <a:endParaRPr lang="zh-CN" altLang="en-US" sz="600" dirty="0">
                <a:cs typeface="+mn-ea"/>
                <a:sym typeface="+mn-lt"/>
              </a:endParaRPr>
            </a:p>
          </p:txBody>
        </p:sp>
      </p:grpSp>
      <p:sp>
        <p:nvSpPr>
          <p:cNvPr id="28" name="任意多边形: 形状 2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9" name="图片 28"/>
          <p:cNvPicPr>
            <a:picLocks noChangeAspect="1"/>
          </p:cNvPicPr>
          <p:nvPr/>
        </p:nvPicPr>
        <p:blipFill>
          <a:blip r:embed="rId1"/>
          <a:stretch>
            <a:fillRect/>
          </a:stretch>
        </p:blipFill>
        <p:spPr>
          <a:xfrm>
            <a:off x="4833620" y="1931670"/>
            <a:ext cx="2009775" cy="2659380"/>
          </a:xfrm>
          <a:prstGeom prst="rect">
            <a:avLst/>
          </a:prstGeom>
          <a:ln>
            <a:solidFill>
              <a:schemeClr val="tx1"/>
            </a:solidFill>
          </a:ln>
        </p:spPr>
      </p:pic>
      <p:sp>
        <p:nvSpPr>
          <p:cNvPr id="30" name="矩形 29"/>
          <p:cNvSpPr/>
          <p:nvPr/>
        </p:nvSpPr>
        <p:spPr>
          <a:xfrm>
            <a:off x="2610485" y="1661795"/>
            <a:ext cx="1969770" cy="1085215"/>
          </a:xfrm>
          <a:prstGeom prst="rect">
            <a:avLst/>
          </a:prstGeom>
          <a:solidFill>
            <a:srgbClr val="959A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just">
              <a:buClr>
                <a:srgbClr val="13CADD"/>
              </a:buClr>
            </a:pPr>
            <a:r>
              <a:rPr lang="zh-CN" altLang="en-US" sz="1400" dirty="0">
                <a:solidFill>
                  <a:schemeClr val="bg1"/>
                </a:solidFill>
                <a:cs typeface="+mn-ea"/>
                <a:sym typeface="+mn-lt"/>
              </a:rPr>
              <a:t>显示学生已选择专业课程的信息。</a:t>
            </a:r>
            <a:endParaRPr lang="zh-CN" altLang="en-US" sz="1400" dirty="0">
              <a:solidFill>
                <a:schemeClr val="bg1"/>
              </a:solidFill>
              <a:cs typeface="+mn-ea"/>
              <a:sym typeface="+mn-lt"/>
            </a:endParaRPr>
          </a:p>
          <a:p>
            <a:pPr algn="just">
              <a:buClr>
                <a:srgbClr val="13CADD"/>
              </a:buClr>
            </a:pPr>
            <a:endParaRPr lang="zh-CN" altLang="en-US" sz="1400" dirty="0">
              <a:solidFill>
                <a:schemeClr val="bg1"/>
              </a:solidFill>
              <a:cs typeface="+mn-ea"/>
              <a:sym typeface="+mn-lt"/>
            </a:endParaRPr>
          </a:p>
        </p:txBody>
      </p:sp>
      <p:grpSp>
        <p:nvGrpSpPr>
          <p:cNvPr id="37" name="组合 36"/>
          <p:cNvGrpSpPr/>
          <p:nvPr/>
        </p:nvGrpSpPr>
        <p:grpSpPr>
          <a:xfrm>
            <a:off x="2758440" y="3343910"/>
            <a:ext cx="1939290" cy="76200"/>
            <a:chOff x="2539779" y="2393265"/>
            <a:chExt cx="1468446" cy="91806"/>
          </a:xfrm>
          <a:solidFill>
            <a:srgbClr val="19B49B"/>
          </a:solidFill>
        </p:grpSpPr>
        <p:cxnSp>
          <p:nvCxnSpPr>
            <p:cNvPr id="38" name="直接连接符 37"/>
            <p:cNvCxnSpPr/>
            <p:nvPr/>
          </p:nvCxnSpPr>
          <p:spPr>
            <a:xfrm>
              <a:off x="2539779" y="2439167"/>
              <a:ext cx="1379599" cy="0"/>
            </a:xfrm>
            <a:prstGeom prst="line">
              <a:avLst/>
            </a:prstGeom>
            <a:grpFill/>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3916416" y="2393265"/>
              <a:ext cx="91809" cy="91806"/>
            </a:xfrm>
            <a:prstGeom prst="ellipse">
              <a:avLst/>
            </a:prstGeom>
            <a:solidFill>
              <a:srgbClr val="2B59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75">
                <a:cs typeface="+mn-ea"/>
                <a:sym typeface="+mn-lt"/>
              </a:endParaRPr>
            </a:p>
          </p:txBody>
        </p:sp>
      </p:grpSp>
      <p:sp>
        <p:nvSpPr>
          <p:cNvPr id="32" name="矩形 31"/>
          <p:cNvSpPr/>
          <p:nvPr/>
        </p:nvSpPr>
        <p:spPr>
          <a:xfrm rot="5400000">
            <a:off x="7357207" y="316528"/>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33" name="矩形 32"/>
          <p:cNvSpPr/>
          <p:nvPr/>
        </p:nvSpPr>
        <p:spPr>
          <a:xfrm>
            <a:off x="8131292" y="1198817"/>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34" name="矩形 33"/>
          <p:cNvSpPr/>
          <p:nvPr/>
        </p:nvSpPr>
        <p:spPr>
          <a:xfrm>
            <a:off x="750052" y="1198817"/>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35" name="矩形 34"/>
          <p:cNvSpPr/>
          <p:nvPr/>
        </p:nvSpPr>
        <p:spPr>
          <a:xfrm rot="5400000">
            <a:off x="1524097" y="316528"/>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36" name="矩形 35"/>
          <p:cNvSpPr/>
          <p:nvPr/>
        </p:nvSpPr>
        <p:spPr>
          <a:xfrm>
            <a:off x="8131292" y="3189542"/>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40" name="矩形 39"/>
          <p:cNvSpPr/>
          <p:nvPr/>
        </p:nvSpPr>
        <p:spPr>
          <a:xfrm rot="5400000">
            <a:off x="7357207" y="4040803"/>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41" name="矩形 40"/>
          <p:cNvSpPr/>
          <p:nvPr/>
        </p:nvSpPr>
        <p:spPr>
          <a:xfrm rot="5400000">
            <a:off x="1632047" y="4040803"/>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42" name="矩形 41"/>
          <p:cNvSpPr/>
          <p:nvPr/>
        </p:nvSpPr>
        <p:spPr>
          <a:xfrm>
            <a:off x="750052" y="3267012"/>
            <a:ext cx="108012" cy="165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3" name="矩形 2">
            <a:hlinkClick r:id="rId2"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300"/>
                                            <p:tgtEl>
                                              <p:spTgt spid="23"/>
                                            </p:tgtEl>
                                          </p:cBhvr>
                                        </p:animEffect>
                                      </p:childTnLst>
                                    </p:cTn>
                                  </p:par>
                                  <p:par>
                                    <p:cTn id="12" presetID="14" presetClass="entr" presetSubtype="1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randombar(horizontal)">
                                          <p:cBhvr>
                                            <p:cTn id="14" dur="400"/>
                                            <p:tgtEl>
                                              <p:spTgt spid="24"/>
                                            </p:tgtEl>
                                          </p:cBhvr>
                                        </p:animEffect>
                                      </p:childTnLst>
                                    </p:cTn>
                                  </p:par>
                                </p:childTnLst>
                              </p:cTn>
                            </p:par>
                            <p:par>
                              <p:cTn id="15" fill="hold">
                                <p:stCondLst>
                                  <p:cond delay="1000"/>
                                </p:stCondLst>
                                <p:childTnLst>
                                  <p:par>
                                    <p:cTn id="16" presetID="2" presetClass="entr" presetSubtype="8" fill="hold" grpId="0" nodeType="afterEffect" p14:presetBounceEnd="40000">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14:bounceEnd="40000">
                                          <p:cBhvr additive="base">
                                            <p:cTn id="18"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31"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90"/>
                                              </p:val>
                                            </p:tav>
                                            <p:tav tm="100000">
                                              <p:val>
                                                <p:fltVal val="0"/>
                                              </p:val>
                                            </p:tav>
                                          </p:tavLst>
                                        </p:anim>
                                        <p:animEffect transition="in" filter="fade">
                                          <p:cBhvr>
                                            <p:cTn id="26" dur="500"/>
                                            <p:tgtEl>
                                              <p:spTgt spid="10"/>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90"/>
                                              </p:val>
                                            </p:tav>
                                            <p:tav tm="100000">
                                              <p:val>
                                                <p:fltVal val="0"/>
                                              </p:val>
                                            </p:tav>
                                          </p:tavLst>
                                        </p:anim>
                                        <p:animEffect transition="in" filter="fade">
                                          <p:cBhvr>
                                            <p:cTn id="32" dur="500"/>
                                            <p:tgtEl>
                                              <p:spTgt spid="12"/>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 calcmode="lin" valueType="num">
                                          <p:cBhvr>
                                            <p:cTn id="37" dur="500" fill="hold"/>
                                            <p:tgtEl>
                                              <p:spTgt spid="14"/>
                                            </p:tgtEl>
                                            <p:attrNameLst>
                                              <p:attrName>style.rotation</p:attrName>
                                            </p:attrNameLst>
                                          </p:cBhvr>
                                          <p:tavLst>
                                            <p:tav tm="0">
                                              <p:val>
                                                <p:fltVal val="90"/>
                                              </p:val>
                                            </p:tav>
                                            <p:tav tm="100000">
                                              <p:val>
                                                <p:fltVal val="0"/>
                                              </p:val>
                                            </p:tav>
                                          </p:tavLst>
                                        </p:anim>
                                        <p:animEffect transition="in" filter="fade">
                                          <p:cBhvr>
                                            <p:cTn id="38" dur="500"/>
                                            <p:tgtEl>
                                              <p:spTgt spid="14"/>
                                            </p:tgtEl>
                                          </p:cBhvr>
                                        </p:animEffect>
                                      </p:childTnLst>
                                    </p:cTn>
                                  </p:par>
                                </p:childTnLst>
                              </p:cTn>
                            </p:par>
                            <p:par>
                              <p:cTn id="39" fill="hold">
                                <p:stCondLst>
                                  <p:cond delay="2000"/>
                                </p:stCondLst>
                                <p:childTnLst>
                                  <p:par>
                                    <p:cTn id="40" presetID="16" presetClass="entr" presetSubtype="21"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arn(inVertical)">
                                          <p:cBhvr>
                                            <p:cTn id="42" dur="500"/>
                                            <p:tgtEl>
                                              <p:spTgt spid="30"/>
                                            </p:tgtEl>
                                          </p:cBhvr>
                                        </p:animEffect>
                                      </p:childTnLst>
                                    </p:cTn>
                                  </p:par>
                                  <p:par>
                                    <p:cTn id="43" presetID="22" presetClass="entr" presetSubtype="8"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500"/>
                                            <p:tgtEl>
                                              <p:spTgt spid="37"/>
                                            </p:tgtEl>
                                          </p:cBhvr>
                                        </p:animEffect>
                                      </p:childTnLst>
                                    </p:cTn>
                                  </p:par>
                                </p:childTnLst>
                              </p:cTn>
                            </p:par>
                            <p:par>
                              <p:cTn id="46" fill="hold">
                                <p:stCondLst>
                                  <p:cond delay="2500"/>
                                </p:stCondLst>
                                <p:childTnLst>
                                  <p:par>
                                    <p:cTn id="47" presetID="22" presetClass="entr" presetSubtype="4" fill="hold" nodeType="afterEffect">
                                      <p:stCondLst>
                                        <p:cond delay="0"/>
                                      </p:stCondLst>
                                      <p:childTnLst>
                                        <p:set>
                                          <p:cBhvr>
                                            <p:cTn id="48" dur="1000" fill="hold">
                                              <p:stCondLst>
                                                <p:cond delay="0"/>
                                              </p:stCondLst>
                                            </p:cTn>
                                            <p:tgtEl>
                                              <p:spTgt spid="29"/>
                                            </p:tgtEl>
                                            <p:attrNameLst>
                                              <p:attrName>style.visibility</p:attrName>
                                            </p:attrNameLst>
                                          </p:cBhvr>
                                          <p:to>
                                            <p:strVal val="visible"/>
                                          </p:to>
                                        </p:set>
                                        <p:animEffect transition="in" filter="wipe(down)">
                                          <p:cBhvr>
                                            <p:cTn id="49" dur="1000"/>
                                            <p:tgtEl>
                                              <p:spTgt spid="29"/>
                                            </p:tgtEl>
                                          </p:cBhvr>
                                        </p:animEffect>
                                      </p:childTnLst>
                                    </p:cTn>
                                  </p:par>
                                  <p:par>
                                    <p:cTn id="50" presetID="2" presetClass="entr" presetSubtype="8"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400" fill="hold"/>
                                            <p:tgtEl>
                                              <p:spTgt spid="3"/>
                                            </p:tgtEl>
                                            <p:attrNameLst>
                                              <p:attrName>ppt_x</p:attrName>
                                            </p:attrNameLst>
                                          </p:cBhvr>
                                          <p:tavLst>
                                            <p:tav tm="0">
                                              <p:val>
                                                <p:strVal val="0-#ppt_w/2"/>
                                              </p:val>
                                            </p:tav>
                                            <p:tav tm="100000">
                                              <p:val>
                                                <p:strVal val="#ppt_x"/>
                                              </p:val>
                                            </p:tav>
                                          </p:tavLst>
                                        </p:anim>
                                        <p:anim calcmode="lin" valueType="num">
                                          <p:cBhvr additive="base">
                                            <p:cTn id="53"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p:bldP spid="12" grpId="0"/>
          <p:bldP spid="14" grpId="0"/>
          <p:bldP spid="28" grpId="0" bldLvl="0" animBg="1"/>
          <p:bldP spid="30" grpId="0" bldLvl="0" animBg="1"/>
          <p:bldP spid="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300"/>
                                            <p:tgtEl>
                                              <p:spTgt spid="23"/>
                                            </p:tgtEl>
                                          </p:cBhvr>
                                        </p:animEffect>
                                      </p:childTnLst>
                                    </p:cTn>
                                  </p:par>
                                  <p:par>
                                    <p:cTn id="12" presetID="14" presetClass="entr" presetSubtype="1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randombar(horizontal)">
                                          <p:cBhvr>
                                            <p:cTn id="14" dur="400"/>
                                            <p:tgtEl>
                                              <p:spTgt spid="24"/>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31"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90"/>
                                              </p:val>
                                            </p:tav>
                                            <p:tav tm="100000">
                                              <p:val>
                                                <p:fltVal val="0"/>
                                              </p:val>
                                            </p:tav>
                                          </p:tavLst>
                                        </p:anim>
                                        <p:animEffect transition="in" filter="fade">
                                          <p:cBhvr>
                                            <p:cTn id="26" dur="500"/>
                                            <p:tgtEl>
                                              <p:spTgt spid="10"/>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90"/>
                                              </p:val>
                                            </p:tav>
                                            <p:tav tm="100000">
                                              <p:val>
                                                <p:fltVal val="0"/>
                                              </p:val>
                                            </p:tav>
                                          </p:tavLst>
                                        </p:anim>
                                        <p:animEffect transition="in" filter="fade">
                                          <p:cBhvr>
                                            <p:cTn id="32" dur="500"/>
                                            <p:tgtEl>
                                              <p:spTgt spid="12"/>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 calcmode="lin" valueType="num">
                                          <p:cBhvr>
                                            <p:cTn id="37" dur="500" fill="hold"/>
                                            <p:tgtEl>
                                              <p:spTgt spid="14"/>
                                            </p:tgtEl>
                                            <p:attrNameLst>
                                              <p:attrName>style.rotation</p:attrName>
                                            </p:attrNameLst>
                                          </p:cBhvr>
                                          <p:tavLst>
                                            <p:tav tm="0">
                                              <p:val>
                                                <p:fltVal val="90"/>
                                              </p:val>
                                            </p:tav>
                                            <p:tav tm="100000">
                                              <p:val>
                                                <p:fltVal val="0"/>
                                              </p:val>
                                            </p:tav>
                                          </p:tavLst>
                                        </p:anim>
                                        <p:animEffect transition="in" filter="fade">
                                          <p:cBhvr>
                                            <p:cTn id="38" dur="500"/>
                                            <p:tgtEl>
                                              <p:spTgt spid="14"/>
                                            </p:tgtEl>
                                          </p:cBhvr>
                                        </p:animEffect>
                                      </p:childTnLst>
                                    </p:cTn>
                                  </p:par>
                                </p:childTnLst>
                              </p:cTn>
                            </p:par>
                            <p:par>
                              <p:cTn id="39" fill="hold">
                                <p:stCondLst>
                                  <p:cond delay="2000"/>
                                </p:stCondLst>
                                <p:childTnLst>
                                  <p:par>
                                    <p:cTn id="40" presetID="16" presetClass="entr" presetSubtype="21"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arn(inVertical)">
                                          <p:cBhvr>
                                            <p:cTn id="42" dur="500"/>
                                            <p:tgtEl>
                                              <p:spTgt spid="30"/>
                                            </p:tgtEl>
                                          </p:cBhvr>
                                        </p:animEffect>
                                      </p:childTnLst>
                                    </p:cTn>
                                  </p:par>
                                  <p:par>
                                    <p:cTn id="43" presetID="22" presetClass="entr" presetSubtype="8"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500"/>
                                            <p:tgtEl>
                                              <p:spTgt spid="37"/>
                                            </p:tgtEl>
                                          </p:cBhvr>
                                        </p:animEffect>
                                      </p:childTnLst>
                                    </p:cTn>
                                  </p:par>
                                </p:childTnLst>
                              </p:cTn>
                            </p:par>
                            <p:par>
                              <p:cTn id="46" fill="hold">
                                <p:stCondLst>
                                  <p:cond delay="2500"/>
                                </p:stCondLst>
                                <p:childTnLst>
                                  <p:par>
                                    <p:cTn id="47" presetID="22" presetClass="entr" presetSubtype="4" fill="hold" nodeType="afterEffect">
                                      <p:stCondLst>
                                        <p:cond delay="0"/>
                                      </p:stCondLst>
                                      <p:childTnLst>
                                        <p:set>
                                          <p:cBhvr>
                                            <p:cTn id="48" dur="1000" fill="hold">
                                              <p:stCondLst>
                                                <p:cond delay="0"/>
                                              </p:stCondLst>
                                            </p:cTn>
                                            <p:tgtEl>
                                              <p:spTgt spid="29"/>
                                            </p:tgtEl>
                                            <p:attrNameLst>
                                              <p:attrName>style.visibility</p:attrName>
                                            </p:attrNameLst>
                                          </p:cBhvr>
                                          <p:to>
                                            <p:strVal val="visible"/>
                                          </p:to>
                                        </p:set>
                                        <p:animEffect transition="in" filter="wipe(down)">
                                          <p:cBhvr>
                                            <p:cTn id="49" dur="1000"/>
                                            <p:tgtEl>
                                              <p:spTgt spid="29"/>
                                            </p:tgtEl>
                                          </p:cBhvr>
                                        </p:animEffect>
                                      </p:childTnLst>
                                    </p:cTn>
                                  </p:par>
                                  <p:par>
                                    <p:cTn id="50" presetID="2" presetClass="entr" presetSubtype="8"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400" fill="hold"/>
                                            <p:tgtEl>
                                              <p:spTgt spid="3"/>
                                            </p:tgtEl>
                                            <p:attrNameLst>
                                              <p:attrName>ppt_x</p:attrName>
                                            </p:attrNameLst>
                                          </p:cBhvr>
                                          <p:tavLst>
                                            <p:tav tm="0">
                                              <p:val>
                                                <p:strVal val="0-#ppt_w/2"/>
                                              </p:val>
                                            </p:tav>
                                            <p:tav tm="100000">
                                              <p:val>
                                                <p:strVal val="#ppt_x"/>
                                              </p:val>
                                            </p:tav>
                                          </p:tavLst>
                                        </p:anim>
                                        <p:anim calcmode="lin" valueType="num">
                                          <p:cBhvr additive="base">
                                            <p:cTn id="53" dur="4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p:bldP spid="12" grpId="0"/>
          <p:bldP spid="14" grpId="0"/>
          <p:bldP spid="28" grpId="0" bldLvl="0" animBg="1"/>
          <p:bldP spid="30" grpId="0" bldLvl="0" animBg="1"/>
          <p:bldP spid="3" grpId="0" bldLvl="0" animBg="1"/>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06450" y="1072515"/>
            <a:ext cx="1666875" cy="859987"/>
            <a:chOff x="3976795" y="3931859"/>
            <a:chExt cx="2811555" cy="2055011"/>
          </a:xfrm>
        </p:grpSpPr>
        <p:sp>
          <p:nvSpPr>
            <p:cNvPr id="6" name="Rounded Rectangle 43"/>
            <p:cNvSpPr/>
            <p:nvPr/>
          </p:nvSpPr>
          <p:spPr>
            <a:xfrm>
              <a:off x="4652640" y="3963724"/>
              <a:ext cx="1459866" cy="556881"/>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675131" y="3931859"/>
              <a:ext cx="1253150" cy="622128"/>
            </a:xfrm>
            <a:prstGeom prst="rect">
              <a:avLst/>
            </a:prstGeom>
            <a:noFill/>
          </p:spPr>
          <p:txBody>
            <a:bodyPr wrap="square" rtlCol="0">
              <a:spAutoFit/>
            </a:bodyPr>
            <a:lstStyle/>
            <a:p>
              <a:r>
                <a:rPr lang="zh-CN" altLang="id-ID" sz="1100" dirty="0">
                  <a:solidFill>
                    <a:schemeClr val="bg1"/>
                  </a:solidFill>
                  <a:cs typeface="+mn-ea"/>
                  <a:sym typeface="+mn-lt"/>
                </a:rPr>
                <a:t>课后反馈</a:t>
              </a:r>
              <a:endParaRPr lang="zh-CN" altLang="id-ID" sz="1100" dirty="0">
                <a:solidFill>
                  <a:schemeClr val="bg1"/>
                </a:solidFill>
                <a:cs typeface="+mn-ea"/>
                <a:sym typeface="+mn-lt"/>
              </a:endParaRPr>
            </a:p>
          </p:txBody>
        </p:sp>
        <p:sp>
          <p:nvSpPr>
            <p:cNvPr id="8" name="TextBox 53"/>
            <p:cNvSpPr txBox="1"/>
            <p:nvPr/>
          </p:nvSpPr>
          <p:spPr>
            <a:xfrm>
              <a:off x="3976795" y="4665227"/>
              <a:ext cx="2811555" cy="13216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threePt" dir="t"/>
              </a:scene3d>
            </a:bodyPr>
            <a:lstStyle/>
            <a:p>
              <a:pPr algn="l"/>
              <a:r>
                <a:rPr lang="en-US" altLang="zh-CN" sz="1000" dirty="0">
                  <a:solidFill>
                    <a:schemeClr val="accent1"/>
                  </a:solidFill>
                  <a:effectLst>
                    <a:outerShdw blurRad="38100" dist="25400" dir="5400000" algn="ctr" rotWithShape="0">
                      <a:srgbClr val="6E747A">
                        <a:alpha val="43000"/>
                      </a:srgbClr>
                    </a:outerShdw>
                  </a:effectLst>
                  <a:cs typeface="+mn-ea"/>
                  <a:sym typeface="+mn-lt"/>
                </a:rPr>
                <a:t>   学生选择课程后会跳转到反馈区</a:t>
              </a:r>
              <a:r>
                <a:rPr lang="zh-CN" altLang="en-US" sz="1000" dirty="0">
                  <a:solidFill>
                    <a:schemeClr val="accent1"/>
                  </a:solidFill>
                  <a:effectLst>
                    <a:outerShdw blurRad="38100" dist="25400" dir="5400000" algn="ctr" rotWithShape="0">
                      <a:srgbClr val="6E747A">
                        <a:alpha val="43000"/>
                      </a:srgbClr>
                    </a:outerShdw>
                  </a:effectLst>
                  <a:cs typeface="+mn-ea"/>
                  <a:sym typeface="+mn-lt"/>
                </a:rPr>
                <a:t>，</a:t>
              </a:r>
              <a:r>
                <a:rPr lang="zh-CN" altLang="en-US" sz="1000" dirty="0">
                  <a:solidFill>
                    <a:schemeClr val="accent1"/>
                  </a:solidFill>
                  <a:effectLst>
                    <a:outerShdw blurRad="38100" dist="25400" dir="5400000" algn="ctr" rotWithShape="0">
                      <a:srgbClr val="6E747A">
                        <a:alpha val="43000"/>
                      </a:srgbClr>
                    </a:outerShdw>
                  </a:effectLst>
                  <a:cs typeface="+mn-ea"/>
                  <a:sym typeface="+mn-lt"/>
                </a:rPr>
                <a:t>反馈区</a:t>
              </a:r>
              <a:r>
                <a:rPr lang="zh-CN" altLang="en-US" sz="1000" dirty="0">
                  <a:solidFill>
                    <a:schemeClr val="accent1"/>
                  </a:solidFill>
                  <a:effectLst>
                    <a:outerShdw blurRad="38100" dist="25400" dir="5400000" algn="ctr" rotWithShape="0">
                      <a:srgbClr val="6E747A">
                        <a:alpha val="43000"/>
                      </a:srgbClr>
                    </a:outerShdw>
                  </a:effectLst>
                  <a:cs typeface="+mn-ea"/>
                  <a:sym typeface="+mn-lt"/>
                </a:rPr>
                <a:t>分为未反馈区和已反馈区</a:t>
              </a:r>
              <a:endParaRPr lang="zh-CN" altLang="en-US" sz="1000" dirty="0">
                <a:solidFill>
                  <a:schemeClr val="accent1"/>
                </a:solidFill>
                <a:effectLst>
                  <a:outerShdw blurRad="38100" dist="25400" dir="5400000" algn="ctr" rotWithShape="0">
                    <a:srgbClr val="6E747A">
                      <a:alpha val="43000"/>
                    </a:srgbClr>
                  </a:outerShdw>
                </a:effectLst>
                <a:cs typeface="+mn-ea"/>
                <a:sym typeface="+mn-lt"/>
              </a:endParaRPr>
            </a:p>
          </p:txBody>
        </p:sp>
      </p:grpSp>
      <p:sp>
        <p:nvSpPr>
          <p:cNvPr id="9" name="TextBox 54"/>
          <p:cNvSpPr txBox="1"/>
          <p:nvPr/>
        </p:nvSpPr>
        <p:spPr>
          <a:xfrm>
            <a:off x="276613" y="2099962"/>
            <a:ext cx="406799" cy="523113"/>
          </a:xfrm>
          <a:prstGeom prst="rect">
            <a:avLst/>
          </a:prstGeom>
          <a:noFill/>
        </p:spPr>
        <p:txBody>
          <a:bodyPr wrap="square" lIns="36470" tIns="18235" rIns="36470" bIns="18235" rtlCol="0">
            <a:spAutoFit/>
          </a:bodyPr>
          <a:lstStyle/>
          <a:p>
            <a:r>
              <a:rPr lang="id-ID" sz="3160" dirty="0">
                <a:solidFill>
                  <a:schemeClr val="bg1">
                    <a:lumMod val="50000"/>
                  </a:schemeClr>
                </a:solidFill>
                <a:cs typeface="+mn-ea"/>
                <a:sym typeface="+mn-lt"/>
              </a:rPr>
              <a:t>1</a:t>
            </a:r>
            <a:r>
              <a:rPr lang="en-US" sz="3160" dirty="0">
                <a:solidFill>
                  <a:schemeClr val="bg1">
                    <a:lumMod val="50000"/>
                  </a:schemeClr>
                </a:solidFill>
                <a:cs typeface="+mn-ea"/>
                <a:sym typeface="+mn-lt"/>
              </a:rPr>
              <a:t>.</a:t>
            </a:r>
            <a:endParaRPr lang="id-ID" sz="3160" dirty="0">
              <a:solidFill>
                <a:schemeClr val="bg1">
                  <a:lumMod val="50000"/>
                </a:schemeClr>
              </a:solidFill>
              <a:cs typeface="+mn-ea"/>
              <a:sym typeface="+mn-lt"/>
            </a:endParaRPr>
          </a:p>
        </p:txBody>
      </p:sp>
      <p:sp>
        <p:nvSpPr>
          <p:cNvPr id="10" name="Rectangle 19"/>
          <p:cNvSpPr/>
          <p:nvPr/>
        </p:nvSpPr>
        <p:spPr>
          <a:xfrm>
            <a:off x="683895" y="1974850"/>
            <a:ext cx="2577465"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未反馈区</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显示学生未评论的课程知识点，需要该学生去填写，把课堂掌握情况反馈给教师</a:t>
            </a:r>
            <a:endParaRPr lang="zh-CN" altLang="en-US" sz="1000" dirty="0">
              <a:solidFill>
                <a:schemeClr val="bg1">
                  <a:lumMod val="50000"/>
                </a:schemeClr>
              </a:solidFill>
              <a:cs typeface="+mn-ea"/>
              <a:sym typeface="+mn-lt"/>
            </a:endParaRPr>
          </a:p>
        </p:txBody>
      </p:sp>
      <p:sp>
        <p:nvSpPr>
          <p:cNvPr id="11" name="TextBox 56"/>
          <p:cNvSpPr txBox="1"/>
          <p:nvPr/>
        </p:nvSpPr>
        <p:spPr>
          <a:xfrm>
            <a:off x="3751968" y="2898272"/>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2.</a:t>
            </a:r>
            <a:endParaRPr lang="id-ID" sz="3160" dirty="0">
              <a:solidFill>
                <a:schemeClr val="bg1">
                  <a:lumMod val="50000"/>
                </a:schemeClr>
              </a:solidFill>
              <a:cs typeface="+mn-ea"/>
              <a:sym typeface="+mn-lt"/>
            </a:endParaRPr>
          </a:p>
        </p:txBody>
      </p:sp>
      <p:sp>
        <p:nvSpPr>
          <p:cNvPr id="12" name="Rectangle 19"/>
          <p:cNvSpPr/>
          <p:nvPr/>
        </p:nvSpPr>
        <p:spPr>
          <a:xfrm>
            <a:off x="4159439" y="2622923"/>
            <a:ext cx="2884106" cy="542925"/>
          </a:xfrm>
          <a:prstGeom prst="rect">
            <a:avLst/>
          </a:prstGeom>
        </p:spPr>
        <p:txBody>
          <a:bodyPr wrap="square" lIns="36470" tIns="18235" rIns="36470" bIns="18235">
            <a:spAutoFit/>
          </a:bodyPr>
          <a:lstStyle/>
          <a:p>
            <a:pPr>
              <a:lnSpc>
                <a:spcPct val="150000"/>
              </a:lnSpc>
            </a:pPr>
            <a:r>
              <a:rPr lang="en-US" altLang="zh-CN" sz="1200" b="1" dirty="0">
                <a:solidFill>
                  <a:schemeClr val="accent4">
                    <a:lumMod val="60000"/>
                    <a:lumOff val="40000"/>
                  </a:schemeClr>
                </a:solidFill>
                <a:cs typeface="+mn-ea"/>
                <a:sym typeface="+mn-lt"/>
              </a:rPr>
              <a:t>  </a:t>
            </a:r>
            <a:r>
              <a:rPr lang="zh-CN" altLang="en-US" sz="1200" b="1" dirty="0">
                <a:solidFill>
                  <a:schemeClr val="accent4">
                    <a:lumMod val="60000"/>
                    <a:lumOff val="40000"/>
                  </a:schemeClr>
                </a:solidFill>
                <a:cs typeface="+mn-ea"/>
                <a:sym typeface="+mn-lt"/>
              </a:rPr>
              <a:t>已反馈区</a:t>
            </a:r>
            <a:endParaRPr lang="zh-CN" altLang="en-US"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学生可以查看自己所评论的反馈内容</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561435" y="447999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96865" y="4491990"/>
            <a:ext cx="3152775" cy="88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474200" y="168314"/>
            <a:ext cx="2886455" cy="583565"/>
            <a:chOff x="6474200" y="168314"/>
            <a:chExt cx="2886455" cy="583565"/>
          </a:xfrm>
        </p:grpSpPr>
        <p:sp>
          <p:nvSpPr>
            <p:cNvPr id="35" name="TextBox 20"/>
            <p:cNvSpPr txBox="1"/>
            <p:nvPr/>
          </p:nvSpPr>
          <p:spPr>
            <a:xfrm>
              <a:off x="6474200" y="168314"/>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36" name="TextBox 20"/>
            <p:cNvSpPr txBox="1"/>
            <p:nvPr/>
          </p:nvSpPr>
          <p:spPr>
            <a:xfrm>
              <a:off x="7292698" y="265091"/>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37" name="TextBox 20"/>
            <p:cNvSpPr txBox="1"/>
            <p:nvPr/>
          </p:nvSpPr>
          <p:spPr>
            <a:xfrm>
              <a:off x="7131265" y="50780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5669915" y="940435"/>
            <a:ext cx="1623060" cy="1709420"/>
          </a:xfrm>
          <a:prstGeom prst="rect">
            <a:avLst/>
          </a:prstGeom>
          <a:noFill/>
          <a:ln w="9525" cap="flat" cmpd="sng">
            <a:solidFill>
              <a:srgbClr val="000000"/>
            </a:solidFill>
            <a:prstDash val="solid"/>
            <a:miter/>
            <a:headEnd type="none" w="med" len="med"/>
            <a:tailEnd type="none" w="med" len="med"/>
          </a:ln>
        </p:spPr>
      </p:pic>
      <p:pic>
        <p:nvPicPr>
          <p:cNvPr id="3" name="图片 1"/>
          <p:cNvPicPr>
            <a:picLocks noChangeAspect="1"/>
          </p:cNvPicPr>
          <p:nvPr/>
        </p:nvPicPr>
        <p:blipFill>
          <a:blip r:embed="rId2"/>
          <a:stretch>
            <a:fillRect/>
          </a:stretch>
        </p:blipFill>
        <p:spPr>
          <a:xfrm>
            <a:off x="3458845" y="848995"/>
            <a:ext cx="1576705" cy="1800860"/>
          </a:xfrm>
          <a:prstGeom prst="rect">
            <a:avLst/>
          </a:prstGeom>
          <a:noFill/>
          <a:ln w="9525" cap="flat" cmpd="sng">
            <a:solidFill>
              <a:srgbClr val="000000"/>
            </a:solidFill>
            <a:prstDash val="solid"/>
            <a:miter/>
            <a:headEnd type="none" w="med" len="med"/>
            <a:tailEnd type="none" w="med" len="med"/>
          </a:ln>
        </p:spPr>
      </p:pic>
      <p:pic>
        <p:nvPicPr>
          <p:cNvPr id="4" name="图片 -2147482585"/>
          <p:cNvPicPr>
            <a:picLocks noChangeAspect="1"/>
          </p:cNvPicPr>
          <p:nvPr/>
        </p:nvPicPr>
        <p:blipFill>
          <a:blip r:embed="rId3"/>
          <a:stretch>
            <a:fillRect/>
          </a:stretch>
        </p:blipFill>
        <p:spPr>
          <a:xfrm>
            <a:off x="561340" y="2748915"/>
            <a:ext cx="1646555" cy="1620520"/>
          </a:xfrm>
          <a:prstGeom prst="rect">
            <a:avLst/>
          </a:prstGeom>
          <a:noFill/>
          <a:ln w="9525" cap="flat" cmpd="sng">
            <a:solidFill>
              <a:srgbClr val="000000"/>
            </a:solidFill>
            <a:prstDash val="solid"/>
            <a:miter/>
            <a:headEnd type="none" w="med" len="med"/>
            <a:tailEnd type="none" w="med" len="med"/>
          </a:ln>
        </p:spPr>
      </p:pic>
      <p:pic>
        <p:nvPicPr>
          <p:cNvPr id="13" name="图片 1"/>
          <p:cNvPicPr>
            <a:picLocks noChangeAspect="1"/>
          </p:cNvPicPr>
          <p:nvPr/>
        </p:nvPicPr>
        <p:blipFill>
          <a:blip r:embed="rId4"/>
          <a:stretch>
            <a:fillRect/>
          </a:stretch>
        </p:blipFill>
        <p:spPr>
          <a:xfrm>
            <a:off x="6789420" y="2748915"/>
            <a:ext cx="1438275" cy="1663065"/>
          </a:xfrm>
          <a:prstGeom prst="rect">
            <a:avLst/>
          </a:prstGeom>
          <a:noFill/>
          <a:ln w="9525" cap="flat" cmpd="sng">
            <a:solidFill>
              <a:srgbClr val="000000"/>
            </a:solidFill>
            <a:prstDash val="solid"/>
            <a:miter/>
            <a:headEnd type="none" w="med" len="med"/>
            <a:tailEnd type="none" w="med" len="med"/>
          </a:ln>
        </p:spPr>
      </p:pic>
      <p:sp>
        <p:nvSpPr>
          <p:cNvPr id="17" name="矩形 16">
            <a:hlinkClick r:id="rId5"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14" presetClass="entr" presetSubtype="1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randombar(horizontal)">
                                      <p:cBhvr>
                                        <p:cTn id="14" dur="400"/>
                                        <p:tgtEl>
                                          <p:spTgt spid="34"/>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par>
                          <p:cTn id="29" fill="hold">
                            <p:stCondLst>
                              <p:cond delay="2000"/>
                            </p:stCondLst>
                            <p:childTnLst>
                              <p:par>
                                <p:cTn id="30" presetID="1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p:tgtEl>
                                          <p:spTgt spid="10"/>
                                        </p:tgtEl>
                                        <p:attrNameLst>
                                          <p:attrName>ppt_y</p:attrName>
                                        </p:attrNameLst>
                                      </p:cBhvr>
                                      <p:tavLst>
                                        <p:tav tm="0">
                                          <p:val>
                                            <p:strVal val="#ppt_y+#ppt_h*1.125000"/>
                                          </p:val>
                                        </p:tav>
                                        <p:tav tm="100000">
                                          <p:val>
                                            <p:strVal val="#ppt_y"/>
                                          </p:val>
                                        </p:tav>
                                      </p:tavLst>
                                    </p:anim>
                                    <p:animEffect transition="in" filter="wipe(up)">
                                      <p:cBhvr>
                                        <p:cTn id="33" dur="500"/>
                                        <p:tgtEl>
                                          <p:spTgt spid="10"/>
                                        </p:tgtEl>
                                      </p:cBhvr>
                                    </p:animEffec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par>
                          <p:cTn id="37" fill="hold">
                            <p:stCondLst>
                              <p:cond delay="2500"/>
                            </p:stCondLst>
                            <p:childTnLst>
                              <p:par>
                                <p:cTn id="38" presetID="12" presetClass="entr" presetSubtype="4"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p:tgtEl>
                                          <p:spTgt spid="15"/>
                                        </p:tgtEl>
                                        <p:attrNameLst>
                                          <p:attrName>ppt_y</p:attrName>
                                        </p:attrNameLst>
                                      </p:cBhvr>
                                      <p:tavLst>
                                        <p:tav tm="0">
                                          <p:val>
                                            <p:strVal val="#ppt_y+#ppt_h*1.125000"/>
                                          </p:val>
                                        </p:tav>
                                        <p:tav tm="100000">
                                          <p:val>
                                            <p:strVal val="#ppt_y"/>
                                          </p:val>
                                        </p:tav>
                                      </p:tavLst>
                                    </p:anim>
                                    <p:animEffect transition="in" filter="wipe(up)">
                                      <p:cBhvr>
                                        <p:cTn id="41" dur="500"/>
                                        <p:tgtEl>
                                          <p:spTgt spid="15"/>
                                        </p:tgtEl>
                                      </p:cBhvr>
                                    </p:animEffect>
                                  </p:childTnLst>
                                </p:cTn>
                              </p:par>
                            </p:childTnLst>
                          </p:cTn>
                        </p:par>
                        <p:par>
                          <p:cTn id="42" fill="hold">
                            <p:stCondLst>
                              <p:cond delay="3000"/>
                            </p:stCondLst>
                            <p:childTnLst>
                              <p:par>
                                <p:cTn id="43" presetID="14" presetClass="entr" presetSubtype="1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randombar(horizontal)">
                                      <p:cBhvr>
                                        <p:cTn id="45" dur="500"/>
                                        <p:tgtEl>
                                          <p:spTgt spid="11"/>
                                        </p:tgtEl>
                                      </p:cBhvr>
                                    </p:animEffect>
                                  </p:childTnLst>
                                </p:cTn>
                              </p:par>
                            </p:childTnLst>
                          </p:cTn>
                        </p:par>
                        <p:par>
                          <p:cTn id="46" fill="hold">
                            <p:stCondLst>
                              <p:cond delay="3500"/>
                            </p:stCondLst>
                            <p:childTnLst>
                              <p:par>
                                <p:cTn id="47" presetID="12" presetClass="entr" presetSubtype="4"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p:tgtEl>
                                          <p:spTgt spid="12"/>
                                        </p:tgtEl>
                                        <p:attrNameLst>
                                          <p:attrName>ppt_y</p:attrName>
                                        </p:attrNameLst>
                                      </p:cBhvr>
                                      <p:tavLst>
                                        <p:tav tm="0">
                                          <p:val>
                                            <p:strVal val="#ppt_y+#ppt_h*1.125000"/>
                                          </p:val>
                                        </p:tav>
                                        <p:tav tm="100000">
                                          <p:val>
                                            <p:strVal val="#ppt_y"/>
                                          </p:val>
                                        </p:tav>
                                      </p:tavLst>
                                    </p:anim>
                                    <p:animEffect transition="in" filter="wipe(up)">
                                      <p:cBhvr>
                                        <p:cTn id="50" dur="500"/>
                                        <p:tgtEl>
                                          <p:spTgt spid="12"/>
                                        </p:tgtEl>
                                      </p:cBhvr>
                                    </p:animEffect>
                                  </p:childTnLst>
                                </p:cTn>
                              </p:par>
                            </p:childTnLst>
                          </p:cTn>
                        </p:par>
                        <p:par>
                          <p:cTn id="51" fill="hold">
                            <p:stCondLst>
                              <p:cond delay="4000"/>
                            </p:stCondLst>
                            <p:childTnLst>
                              <p:par>
                                <p:cTn id="52" presetID="1"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par>
                          <p:cTn id="54" fill="hold">
                            <p:stCondLst>
                              <p:cond delay="4000"/>
                            </p:stCondLst>
                            <p:childTnLst>
                              <p:par>
                                <p:cTn id="55" presetID="12" presetClass="entr" presetSubtype="4"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p:nvPr/>
        </p:nvSpPr>
        <p:spPr bwMode="auto">
          <a:xfrm>
            <a:off x="1046269" y="1634551"/>
            <a:ext cx="2593059" cy="3093740"/>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accent2"/>
          </a:solidFill>
          <a:ln>
            <a:noFill/>
          </a:ln>
        </p:spPr>
        <p:txBody>
          <a:bodyPr vert="horz" wrap="square" lIns="67189" tIns="33594" rIns="67189" bIns="33594" numCol="1" anchor="t" anchorCtr="0" compatLnSpc="1"/>
          <a:lstStyle/>
          <a:p>
            <a:pPr defTabSz="671830">
              <a:defRPr/>
            </a:pPr>
            <a:endParaRPr lang="zh-CN" altLang="en-US" sz="1325" kern="0">
              <a:solidFill>
                <a:sysClr val="windowText" lastClr="000000"/>
              </a:solidFill>
              <a:cs typeface="+mn-ea"/>
              <a:sym typeface="+mn-lt"/>
            </a:endParaRPr>
          </a:p>
        </p:txBody>
      </p:sp>
      <p:sp>
        <p:nvSpPr>
          <p:cNvPr id="3" name="Freeform 6"/>
          <p:cNvSpPr/>
          <p:nvPr/>
        </p:nvSpPr>
        <p:spPr bwMode="auto">
          <a:xfrm>
            <a:off x="4592904" y="2938885"/>
            <a:ext cx="1716637" cy="2048092"/>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rgbClr val="959AA2"/>
          </a:solidFill>
          <a:ln>
            <a:noFill/>
          </a:ln>
        </p:spPr>
        <p:txBody>
          <a:bodyPr vert="horz" wrap="square" lIns="67189" tIns="33594" rIns="67189" bIns="33594" numCol="1" anchor="t" anchorCtr="0" compatLnSpc="1"/>
          <a:lstStyle/>
          <a:p>
            <a:pPr defTabSz="671830">
              <a:defRPr/>
            </a:pPr>
            <a:endParaRPr lang="zh-CN" altLang="en-US" sz="1325" kern="0">
              <a:solidFill>
                <a:sysClr val="windowText" lastClr="000000"/>
              </a:solidFill>
              <a:cs typeface="+mn-ea"/>
              <a:sym typeface="+mn-lt"/>
            </a:endParaRPr>
          </a:p>
        </p:txBody>
      </p:sp>
      <p:sp>
        <p:nvSpPr>
          <p:cNvPr id="8" name="TextBox 25"/>
          <p:cNvSpPr txBox="1"/>
          <p:nvPr/>
        </p:nvSpPr>
        <p:spPr>
          <a:xfrm>
            <a:off x="1439410" y="2024171"/>
            <a:ext cx="1536700" cy="499110"/>
          </a:xfrm>
          <a:prstGeom prst="rect">
            <a:avLst/>
          </a:prstGeom>
          <a:noFill/>
        </p:spPr>
        <p:txBody>
          <a:bodyPr wrap="none" rtlCol="0">
            <a:spAutoFit/>
          </a:bodyPr>
          <a:lstStyle/>
          <a:p>
            <a:r>
              <a:rPr lang="zh-CN" altLang="en-US" sz="2645" b="1" dirty="0">
                <a:solidFill>
                  <a:srgbClr val="F8F8F8"/>
                </a:solidFill>
                <a:cs typeface="+mn-ea"/>
                <a:sym typeface="+mn-lt"/>
              </a:rPr>
              <a:t>掌握情况</a:t>
            </a:r>
            <a:endParaRPr lang="zh-CN" altLang="en-US" sz="2645" b="1" dirty="0">
              <a:solidFill>
                <a:srgbClr val="F8F8F8"/>
              </a:solidFill>
              <a:cs typeface="+mn-ea"/>
              <a:sym typeface="+mn-lt"/>
            </a:endParaRPr>
          </a:p>
        </p:txBody>
      </p:sp>
      <p:sp>
        <p:nvSpPr>
          <p:cNvPr id="9" name="TextBox 26"/>
          <p:cNvSpPr txBox="1"/>
          <p:nvPr/>
        </p:nvSpPr>
        <p:spPr>
          <a:xfrm>
            <a:off x="1248670" y="2690391"/>
            <a:ext cx="1918969" cy="542925"/>
          </a:xfrm>
          <a:prstGeom prst="rect">
            <a:avLst/>
          </a:prstGeom>
          <a:noFill/>
        </p:spPr>
        <p:txBody>
          <a:bodyPr wrap="square" rtlCol="0">
            <a:spAutoFit/>
          </a:bodyPr>
          <a:lstStyle/>
          <a:p>
            <a:pPr algn="ctr"/>
            <a:r>
              <a:rPr lang="zh-CN" altLang="en-US" sz="975" dirty="0">
                <a:solidFill>
                  <a:srgbClr val="F8F8F8"/>
                </a:solidFill>
                <a:cs typeface="+mn-ea"/>
                <a:sym typeface="+mn-lt"/>
              </a:rPr>
              <a:t>选择课程后点击搜索结果里的内容可以统计查看学生对课程、课程内容的掌握情况。</a:t>
            </a:r>
            <a:endParaRPr lang="zh-CN" altLang="en-US" sz="975" dirty="0">
              <a:solidFill>
                <a:srgbClr val="F8F8F8"/>
              </a:solidFill>
              <a:cs typeface="+mn-ea"/>
              <a:sym typeface="+mn-lt"/>
            </a:endParaRPr>
          </a:p>
        </p:txBody>
      </p:sp>
      <p:sp>
        <p:nvSpPr>
          <p:cNvPr id="10" name="TextBox 27"/>
          <p:cNvSpPr txBox="1"/>
          <p:nvPr/>
        </p:nvSpPr>
        <p:spPr>
          <a:xfrm>
            <a:off x="4833542" y="3233490"/>
            <a:ext cx="1234440" cy="407670"/>
          </a:xfrm>
          <a:prstGeom prst="rect">
            <a:avLst/>
          </a:prstGeom>
          <a:noFill/>
        </p:spPr>
        <p:txBody>
          <a:bodyPr wrap="none" rtlCol="0">
            <a:spAutoFit/>
          </a:bodyPr>
          <a:lstStyle/>
          <a:p>
            <a:r>
              <a:rPr lang="zh-CN" altLang="en-US" sz="2055" b="1" dirty="0">
                <a:solidFill>
                  <a:srgbClr val="F8F8F8"/>
                </a:solidFill>
                <a:cs typeface="+mn-ea"/>
                <a:sym typeface="+mn-lt"/>
              </a:rPr>
              <a:t>查看评论</a:t>
            </a:r>
            <a:endParaRPr lang="zh-CN" altLang="en-US" sz="2055" b="1" dirty="0">
              <a:solidFill>
                <a:srgbClr val="F8F8F8"/>
              </a:solidFill>
              <a:cs typeface="+mn-ea"/>
              <a:sym typeface="+mn-lt"/>
            </a:endParaRPr>
          </a:p>
        </p:txBody>
      </p:sp>
      <p:sp>
        <p:nvSpPr>
          <p:cNvPr id="11" name="TextBox 28"/>
          <p:cNvSpPr txBox="1"/>
          <p:nvPr/>
        </p:nvSpPr>
        <p:spPr>
          <a:xfrm>
            <a:off x="4722428" y="3640885"/>
            <a:ext cx="1456769" cy="542925"/>
          </a:xfrm>
          <a:prstGeom prst="rect">
            <a:avLst/>
          </a:prstGeom>
          <a:noFill/>
        </p:spPr>
        <p:txBody>
          <a:bodyPr wrap="square" rtlCol="0">
            <a:spAutoFit/>
          </a:bodyPr>
          <a:lstStyle/>
          <a:p>
            <a:pPr algn="ctr"/>
            <a:r>
              <a:rPr lang="zh-CN" altLang="en-US" sz="975" dirty="0">
                <a:solidFill>
                  <a:srgbClr val="F8F8F8"/>
                </a:solidFill>
                <a:cs typeface="+mn-ea"/>
                <a:sym typeface="+mn-lt"/>
              </a:rPr>
              <a:t>选择课程后点击搜索可以查看学生对本门课程所有评论的信息</a:t>
            </a:r>
            <a:endParaRPr lang="zh-CN" altLang="en-US" sz="975" dirty="0">
              <a:solidFill>
                <a:srgbClr val="F8F8F8"/>
              </a:solidFill>
              <a:cs typeface="+mn-ea"/>
              <a:sym typeface="+mn-lt"/>
            </a:endParaRPr>
          </a:p>
        </p:txBody>
      </p:sp>
      <p:sp>
        <p:nvSpPr>
          <p:cNvPr id="14"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反馈栏</a:t>
            </a:r>
            <a:endParaRPr lang="zh-CN" altLang="en-US" sz="2400" dirty="0">
              <a:cs typeface="+mn-ea"/>
              <a:sym typeface="+mn-lt"/>
            </a:endParaRPr>
          </a:p>
        </p:txBody>
      </p:sp>
      <p:cxnSp>
        <p:nvCxnSpPr>
          <p:cNvPr id="16" name="直接连接符 15"/>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6532896" y="204951"/>
            <a:ext cx="2761084" cy="583565"/>
            <a:chOff x="6532896" y="204951"/>
            <a:chExt cx="2761084" cy="583565"/>
          </a:xfrm>
        </p:grpSpPr>
        <p:sp>
          <p:nvSpPr>
            <p:cNvPr id="18" name="TextBox 20"/>
            <p:cNvSpPr txBox="1"/>
            <p:nvPr/>
          </p:nvSpPr>
          <p:spPr>
            <a:xfrm>
              <a:off x="6532896" y="204951"/>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19" name="TextBox 20"/>
            <p:cNvSpPr txBox="1"/>
            <p:nvPr/>
          </p:nvSpPr>
          <p:spPr>
            <a:xfrm>
              <a:off x="7226023" y="286046"/>
              <a:ext cx="2067957" cy="275590"/>
            </a:xfrm>
            <a:prstGeom prst="rect">
              <a:avLst/>
            </a:prstGeom>
            <a:noFill/>
          </p:spPr>
          <p:txBody>
            <a:bodyPr wrap="square" rtlCol="0">
              <a:spAutoFit/>
            </a:bodyPr>
            <a:lstStyle/>
            <a:p>
              <a:r>
                <a:rPr lang="zh-CN" altLang="zh-CN" sz="1200" dirty="0">
                  <a:cs typeface="+mn-ea"/>
                  <a:sym typeface="+mn-lt"/>
                </a:rPr>
                <a:t>课堂知识反馈系统</a:t>
              </a:r>
              <a:endParaRPr lang="zh-CN" altLang="en-US" sz="1200" dirty="0">
                <a:cs typeface="+mn-ea"/>
                <a:sym typeface="+mn-lt"/>
              </a:endParaRPr>
            </a:p>
          </p:txBody>
        </p:sp>
        <p:sp>
          <p:nvSpPr>
            <p:cNvPr id="20" name="TextBox 20"/>
            <p:cNvSpPr txBox="1"/>
            <p:nvPr/>
          </p:nvSpPr>
          <p:spPr>
            <a:xfrm>
              <a:off x="7131265" y="561145"/>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zh-CN" altLang="en-US" sz="600" dirty="0">
                <a:cs typeface="+mn-ea"/>
                <a:sym typeface="+mn-lt"/>
              </a:endParaRPr>
            </a:p>
          </p:txBody>
        </p:sp>
      </p:grpSp>
      <p:sp>
        <p:nvSpPr>
          <p:cNvPr id="21" name="任意多边形: 形状 20"/>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1"/>
          <p:cNvPicPr>
            <a:picLocks noChangeAspect="1"/>
          </p:cNvPicPr>
          <p:nvPr/>
        </p:nvPicPr>
        <p:blipFill>
          <a:blip r:embed="rId1"/>
          <a:stretch>
            <a:fillRect/>
          </a:stretch>
        </p:blipFill>
        <p:spPr>
          <a:xfrm>
            <a:off x="908050" y="917575"/>
            <a:ext cx="2497455" cy="552450"/>
          </a:xfrm>
          <a:prstGeom prst="rect">
            <a:avLst/>
          </a:prstGeom>
          <a:noFill/>
          <a:ln w="9525" cap="flat" cmpd="sng">
            <a:solidFill>
              <a:srgbClr val="000000"/>
            </a:solidFill>
            <a:prstDash val="solid"/>
            <a:miter/>
            <a:headEnd type="none" w="med" len="med"/>
            <a:tailEnd type="none" w="med" len="med"/>
          </a:ln>
        </p:spPr>
      </p:pic>
      <p:pic>
        <p:nvPicPr>
          <p:cNvPr id="5" name="图片 -2147482584"/>
          <p:cNvPicPr>
            <a:picLocks noChangeAspect="1"/>
          </p:cNvPicPr>
          <p:nvPr/>
        </p:nvPicPr>
        <p:blipFill>
          <a:blip r:embed="rId2"/>
          <a:srcRect r="-777" b="24433"/>
          <a:stretch>
            <a:fillRect/>
          </a:stretch>
        </p:blipFill>
        <p:spPr>
          <a:xfrm>
            <a:off x="3699510" y="852170"/>
            <a:ext cx="2308225" cy="2192020"/>
          </a:xfrm>
          <a:prstGeom prst="rect">
            <a:avLst/>
          </a:prstGeom>
          <a:noFill/>
          <a:ln w="9525" cap="flat" cmpd="sng">
            <a:solidFill>
              <a:srgbClr val="000000"/>
            </a:solidFill>
            <a:prstDash val="solid"/>
            <a:miter/>
            <a:headEnd type="none" w="med" len="med"/>
            <a:tailEnd type="none" w="med" len="med"/>
          </a:ln>
        </p:spPr>
      </p:pic>
      <p:grpSp>
        <p:nvGrpSpPr>
          <p:cNvPr id="6" name="组合 5"/>
          <p:cNvGrpSpPr/>
          <p:nvPr/>
        </p:nvGrpSpPr>
        <p:grpSpPr>
          <a:xfrm>
            <a:off x="6007781" y="1948180"/>
            <a:ext cx="2518363" cy="916940"/>
            <a:chOff x="4816031" y="565399"/>
            <a:chExt cx="3766730" cy="1017408"/>
          </a:xfrm>
          <a:solidFill>
            <a:srgbClr val="00544A"/>
          </a:solidFill>
        </p:grpSpPr>
        <p:sp>
          <p:nvSpPr>
            <p:cNvPr id="7" name="矩形 6"/>
            <p:cNvSpPr/>
            <p:nvPr/>
          </p:nvSpPr>
          <p:spPr>
            <a:xfrm>
              <a:off x="4906190" y="1416527"/>
              <a:ext cx="166280" cy="16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cxnSp>
          <p:nvCxnSpPr>
            <p:cNvPr id="12" name="直接连接符 11"/>
            <p:cNvCxnSpPr>
              <a:stCxn id="5" idx="3"/>
            </p:cNvCxnSpPr>
            <p:nvPr/>
          </p:nvCxnSpPr>
          <p:spPr>
            <a:xfrm>
              <a:off x="4816031" y="565399"/>
              <a:ext cx="3766730" cy="0"/>
            </a:xfrm>
            <a:prstGeom prst="line">
              <a:avLst/>
            </a:prstGeom>
            <a:grp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cxnSp>
      </p:grpSp>
      <p:pic>
        <p:nvPicPr>
          <p:cNvPr id="23" name="图片 22" descr="图片1"/>
          <p:cNvPicPr>
            <a:picLocks noChangeAspect="1"/>
          </p:cNvPicPr>
          <p:nvPr/>
        </p:nvPicPr>
        <p:blipFill>
          <a:blip r:embed="rId3"/>
          <a:stretch>
            <a:fillRect/>
          </a:stretch>
        </p:blipFill>
        <p:spPr>
          <a:xfrm>
            <a:off x="6584315" y="2938780"/>
            <a:ext cx="1965960" cy="2088515"/>
          </a:xfrm>
          <a:prstGeom prst="rect">
            <a:avLst/>
          </a:prstGeom>
        </p:spPr>
      </p:pic>
      <p:grpSp>
        <p:nvGrpSpPr>
          <p:cNvPr id="37" name="组合 36"/>
          <p:cNvGrpSpPr/>
          <p:nvPr/>
        </p:nvGrpSpPr>
        <p:grpSpPr>
          <a:xfrm>
            <a:off x="2478374" y="1735491"/>
            <a:ext cx="1110352" cy="70875"/>
            <a:chOff x="2539779" y="2393265"/>
            <a:chExt cx="1468446" cy="91806"/>
          </a:xfrm>
          <a:solidFill>
            <a:srgbClr val="19B49B"/>
          </a:solidFill>
        </p:grpSpPr>
        <p:cxnSp>
          <p:nvCxnSpPr>
            <p:cNvPr id="38" name="直接连接符 37"/>
            <p:cNvCxnSpPr/>
            <p:nvPr/>
          </p:nvCxnSpPr>
          <p:spPr>
            <a:xfrm>
              <a:off x="2539779" y="2439167"/>
              <a:ext cx="1379599" cy="0"/>
            </a:xfrm>
            <a:prstGeom prst="line">
              <a:avLst/>
            </a:prstGeom>
            <a:grpFill/>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3916416" y="2393265"/>
              <a:ext cx="91809" cy="91806"/>
            </a:xfrm>
            <a:prstGeom prst="ellipse">
              <a:avLst/>
            </a:prstGeom>
            <a:solidFill>
              <a:srgbClr val="2B59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75">
                <a:cs typeface="+mn-ea"/>
                <a:sym typeface="+mn-lt"/>
              </a:endParaRPr>
            </a:p>
          </p:txBody>
        </p:sp>
      </p:grpSp>
      <p:grpSp>
        <p:nvGrpSpPr>
          <p:cNvPr id="24" name="组合 23"/>
          <p:cNvGrpSpPr/>
          <p:nvPr/>
        </p:nvGrpSpPr>
        <p:grpSpPr>
          <a:xfrm>
            <a:off x="5315554" y="3145826"/>
            <a:ext cx="1110352" cy="70875"/>
            <a:chOff x="2539779" y="2393265"/>
            <a:chExt cx="1468446" cy="91806"/>
          </a:xfrm>
          <a:solidFill>
            <a:schemeClr val="tx1"/>
          </a:solidFill>
        </p:grpSpPr>
        <p:cxnSp>
          <p:nvCxnSpPr>
            <p:cNvPr id="25" name="直接连接符 24"/>
            <p:cNvCxnSpPr/>
            <p:nvPr/>
          </p:nvCxnSpPr>
          <p:spPr>
            <a:xfrm>
              <a:off x="2539779" y="2439167"/>
              <a:ext cx="1379599" cy="0"/>
            </a:xfrm>
            <a:prstGeom prst="line">
              <a:avLst/>
            </a:prstGeom>
            <a:grpFill/>
            <a:ln w="12700">
              <a:solidFill>
                <a:srgbClr val="959AA2"/>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3916416" y="2393265"/>
              <a:ext cx="91809" cy="91806"/>
            </a:xfrm>
            <a:prstGeom prst="ellipse">
              <a:avLst/>
            </a:prstGeom>
            <a:solidFill>
              <a:srgbClr val="959AA2"/>
            </a:solidFill>
            <a:ln>
              <a:solidFill>
                <a:srgbClr val="95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75">
                <a:cs typeface="+mn-ea"/>
                <a:sym typeface="+mn-lt"/>
              </a:endParaRPr>
            </a:p>
          </p:txBody>
        </p:sp>
      </p:grpSp>
      <p:grpSp>
        <p:nvGrpSpPr>
          <p:cNvPr id="62" name="组合 61"/>
          <p:cNvGrpSpPr/>
          <p:nvPr/>
        </p:nvGrpSpPr>
        <p:grpSpPr>
          <a:xfrm>
            <a:off x="6506210" y="6667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10600030101010101" pitchFamily="2" charset="-122"/>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10600030101010101" pitchFamily="2" charset="-122"/>
                <a:ea typeface="等线" panose="02010600030101010101" pitchFamily="2" charset="-122"/>
              </a:endParaRPr>
            </a:p>
          </p:txBody>
        </p:sp>
      </p:grpSp>
      <p:sp>
        <p:nvSpPr>
          <p:cNvPr id="13" name="矩形 12">
            <a:hlinkClick r:id="rId4" action="ppaction://hlinksldjump"/>
          </p:cNvPr>
          <p:cNvSpPr/>
          <p:nvPr/>
        </p:nvSpPr>
        <p:spPr>
          <a:xfrm>
            <a:off x="398206" y="317090"/>
            <a:ext cx="495022" cy="412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02</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300"/>
                                        <p:tgtEl>
                                          <p:spTgt spid="16"/>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400" fill="hold"/>
                                        <p:tgtEl>
                                          <p:spTgt spid="14"/>
                                        </p:tgtEl>
                                        <p:attrNameLst>
                                          <p:attrName>ppt_x</p:attrName>
                                        </p:attrNameLst>
                                      </p:cBhvr>
                                      <p:tavLst>
                                        <p:tav tm="0">
                                          <p:val>
                                            <p:strVal val="0-#ppt_w/2"/>
                                          </p:val>
                                        </p:tav>
                                        <p:tav tm="100000">
                                          <p:val>
                                            <p:strVal val="#ppt_x"/>
                                          </p:val>
                                        </p:tav>
                                      </p:tavLst>
                                    </p:anim>
                                    <p:anim calcmode="lin" valueType="num">
                                      <p:cBhvr additive="base">
                                        <p:cTn id="16" dur="400" fill="hold"/>
                                        <p:tgtEl>
                                          <p:spTgt spid="14"/>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400"/>
                                        <p:tgtEl>
                                          <p:spTgt spid="17"/>
                                        </p:tgtEl>
                                      </p:cBhvr>
                                    </p:animEffect>
                                  </p:childTnLst>
                                </p:cTn>
                              </p:par>
                            </p:childTnLst>
                          </p:cTn>
                        </p:par>
                        <p:par>
                          <p:cTn id="20" fill="hold">
                            <p:stCondLst>
                              <p:cond delay="880"/>
                            </p:stCondLst>
                            <p:childTnLst>
                              <p:par>
                                <p:cTn id="21" presetID="26"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435">
                                          <p:stCondLst>
                                            <p:cond delay="0"/>
                                          </p:stCondLst>
                                        </p:cTn>
                                        <p:tgtEl>
                                          <p:spTgt spid="2"/>
                                        </p:tgtEl>
                                      </p:cBhvr>
                                    </p:animEffect>
                                    <p:anim calcmode="lin" valueType="num">
                                      <p:cBhvr>
                                        <p:cTn id="24"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29" dur="20">
                                          <p:stCondLst>
                                            <p:cond delay="487"/>
                                          </p:stCondLst>
                                        </p:cTn>
                                        <p:tgtEl>
                                          <p:spTgt spid="2"/>
                                        </p:tgtEl>
                                      </p:cBhvr>
                                      <p:to x="100000" y="60000"/>
                                    </p:animScale>
                                    <p:animScale>
                                      <p:cBhvr>
                                        <p:cTn id="30" dur="124" decel="50000">
                                          <p:stCondLst>
                                            <p:cond delay="507"/>
                                          </p:stCondLst>
                                        </p:cTn>
                                        <p:tgtEl>
                                          <p:spTgt spid="2"/>
                                        </p:tgtEl>
                                      </p:cBhvr>
                                      <p:to x="100000" y="100000"/>
                                    </p:animScale>
                                    <p:animScale>
                                      <p:cBhvr>
                                        <p:cTn id="31" dur="20">
                                          <p:stCondLst>
                                            <p:cond delay="984"/>
                                          </p:stCondLst>
                                        </p:cTn>
                                        <p:tgtEl>
                                          <p:spTgt spid="2"/>
                                        </p:tgtEl>
                                      </p:cBhvr>
                                      <p:to x="100000" y="80000"/>
                                    </p:animScale>
                                    <p:animScale>
                                      <p:cBhvr>
                                        <p:cTn id="32" dur="124" decel="50000">
                                          <p:stCondLst>
                                            <p:cond delay="1004"/>
                                          </p:stCondLst>
                                        </p:cTn>
                                        <p:tgtEl>
                                          <p:spTgt spid="2"/>
                                        </p:tgtEl>
                                      </p:cBhvr>
                                      <p:to x="100000" y="100000"/>
                                    </p:animScale>
                                    <p:animScale>
                                      <p:cBhvr>
                                        <p:cTn id="33" dur="20">
                                          <p:stCondLst>
                                            <p:cond delay="1231"/>
                                          </p:stCondLst>
                                        </p:cTn>
                                        <p:tgtEl>
                                          <p:spTgt spid="2"/>
                                        </p:tgtEl>
                                      </p:cBhvr>
                                      <p:to x="100000" y="90000"/>
                                    </p:animScale>
                                    <p:animScale>
                                      <p:cBhvr>
                                        <p:cTn id="34" dur="124" decel="50000">
                                          <p:stCondLst>
                                            <p:cond delay="1251"/>
                                          </p:stCondLst>
                                        </p:cTn>
                                        <p:tgtEl>
                                          <p:spTgt spid="2"/>
                                        </p:tgtEl>
                                      </p:cBhvr>
                                      <p:to x="100000" y="100000"/>
                                    </p:animScale>
                                    <p:animScale>
                                      <p:cBhvr>
                                        <p:cTn id="35" dur="20">
                                          <p:stCondLst>
                                            <p:cond delay="1356"/>
                                          </p:stCondLst>
                                        </p:cTn>
                                        <p:tgtEl>
                                          <p:spTgt spid="2"/>
                                        </p:tgtEl>
                                      </p:cBhvr>
                                      <p:to x="100000" y="95000"/>
                                    </p:animScale>
                                    <p:animScale>
                                      <p:cBhvr>
                                        <p:cTn id="36" dur="124" decel="50000">
                                          <p:stCondLst>
                                            <p:cond delay="1376"/>
                                          </p:stCondLst>
                                        </p:cTn>
                                        <p:tgtEl>
                                          <p:spTgt spid="2"/>
                                        </p:tgtEl>
                                      </p:cBhvr>
                                      <p:to x="100000" y="100000"/>
                                    </p:animScale>
                                  </p:childTnLst>
                                </p:cTn>
                              </p:par>
                              <p:par>
                                <p:cTn id="37" presetID="26" presetClass="entr" presetSubtype="0" fill="hold" grpId="0" nodeType="withEffect">
                                  <p:stCondLst>
                                    <p:cond delay="50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435">
                                          <p:stCondLst>
                                            <p:cond delay="0"/>
                                          </p:stCondLst>
                                        </p:cTn>
                                        <p:tgtEl>
                                          <p:spTgt spid="3"/>
                                        </p:tgtEl>
                                      </p:cBhvr>
                                    </p:animEffect>
                                    <p:anim calcmode="lin" valueType="num">
                                      <p:cBhvr>
                                        <p:cTn id="40" dur="1367"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498"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498" tmFilter="0, 0; 0.125,0.2665; 0.25,0.4; 0.375,0.465; 0.5,0.5;  0.625,0.535; 0.75,0.6; 0.875,0.7335; 1,1">
                                          <p:stCondLst>
                                            <p:cond delay="498"/>
                                          </p:stCondLst>
                                        </p:cTn>
                                        <p:tgtEl>
                                          <p:spTgt spid="3"/>
                                        </p:tgtEl>
                                        <p:attrNameLst>
                                          <p:attrName>ppt_y</p:attrName>
                                        </p:attrNameLst>
                                      </p:cBhvr>
                                      <p:tavLst>
                                        <p:tav tm="0" fmla="#ppt_y-sin(pi*$)/9">
                                          <p:val>
                                            <p:fltVal val="0"/>
                                          </p:val>
                                        </p:tav>
                                        <p:tav tm="100000">
                                          <p:val>
                                            <p:fltVal val="1"/>
                                          </p:val>
                                        </p:tav>
                                      </p:tavLst>
                                    </p:anim>
                                    <p:anim calcmode="lin" valueType="num">
                                      <p:cBhvr>
                                        <p:cTn id="43" dur="249" tmFilter="0, 0; 0.125,0.2665; 0.25,0.4; 0.375,0.465; 0.5,0.5;  0.625,0.535; 0.75,0.6; 0.875,0.7335; 1,1">
                                          <p:stCondLst>
                                            <p:cond delay="993"/>
                                          </p:stCondLst>
                                        </p:cTn>
                                        <p:tgtEl>
                                          <p:spTgt spid="3"/>
                                        </p:tgtEl>
                                        <p:attrNameLst>
                                          <p:attrName>ppt_y</p:attrName>
                                        </p:attrNameLst>
                                      </p:cBhvr>
                                      <p:tavLst>
                                        <p:tav tm="0" fmla="#ppt_y-sin(pi*$)/27">
                                          <p:val>
                                            <p:fltVal val="0"/>
                                          </p:val>
                                        </p:tav>
                                        <p:tav tm="100000">
                                          <p:val>
                                            <p:fltVal val="1"/>
                                          </p:val>
                                        </p:tav>
                                      </p:tavLst>
                                    </p:anim>
                                    <p:anim calcmode="lin" valueType="num">
                                      <p:cBhvr>
                                        <p:cTn id="44" dur="123" tmFilter="0, 0; 0.125,0.2665; 0.25,0.4; 0.375,0.465; 0.5,0.5;  0.625,0.535; 0.75,0.6; 0.875,0.7335; 1,1">
                                          <p:stCondLst>
                                            <p:cond delay="1242"/>
                                          </p:stCondLst>
                                        </p:cTn>
                                        <p:tgtEl>
                                          <p:spTgt spid="3"/>
                                        </p:tgtEl>
                                        <p:attrNameLst>
                                          <p:attrName>ppt_y</p:attrName>
                                        </p:attrNameLst>
                                      </p:cBhvr>
                                      <p:tavLst>
                                        <p:tav tm="0" fmla="#ppt_y-sin(pi*$)/81">
                                          <p:val>
                                            <p:fltVal val="0"/>
                                          </p:val>
                                        </p:tav>
                                        <p:tav tm="100000">
                                          <p:val>
                                            <p:fltVal val="1"/>
                                          </p:val>
                                        </p:tav>
                                      </p:tavLst>
                                    </p:anim>
                                    <p:animScale>
                                      <p:cBhvr>
                                        <p:cTn id="45" dur="20">
                                          <p:stCondLst>
                                            <p:cond delay="487"/>
                                          </p:stCondLst>
                                        </p:cTn>
                                        <p:tgtEl>
                                          <p:spTgt spid="3"/>
                                        </p:tgtEl>
                                      </p:cBhvr>
                                      <p:to x="100000" y="60000"/>
                                    </p:animScale>
                                    <p:animScale>
                                      <p:cBhvr>
                                        <p:cTn id="46" dur="124" decel="50000">
                                          <p:stCondLst>
                                            <p:cond delay="507"/>
                                          </p:stCondLst>
                                        </p:cTn>
                                        <p:tgtEl>
                                          <p:spTgt spid="3"/>
                                        </p:tgtEl>
                                      </p:cBhvr>
                                      <p:to x="100000" y="100000"/>
                                    </p:animScale>
                                    <p:animScale>
                                      <p:cBhvr>
                                        <p:cTn id="47" dur="20">
                                          <p:stCondLst>
                                            <p:cond delay="984"/>
                                          </p:stCondLst>
                                        </p:cTn>
                                        <p:tgtEl>
                                          <p:spTgt spid="3"/>
                                        </p:tgtEl>
                                      </p:cBhvr>
                                      <p:to x="100000" y="80000"/>
                                    </p:animScale>
                                    <p:animScale>
                                      <p:cBhvr>
                                        <p:cTn id="48" dur="124" decel="50000">
                                          <p:stCondLst>
                                            <p:cond delay="1004"/>
                                          </p:stCondLst>
                                        </p:cTn>
                                        <p:tgtEl>
                                          <p:spTgt spid="3"/>
                                        </p:tgtEl>
                                      </p:cBhvr>
                                      <p:to x="100000" y="100000"/>
                                    </p:animScale>
                                    <p:animScale>
                                      <p:cBhvr>
                                        <p:cTn id="49" dur="20">
                                          <p:stCondLst>
                                            <p:cond delay="1231"/>
                                          </p:stCondLst>
                                        </p:cTn>
                                        <p:tgtEl>
                                          <p:spTgt spid="3"/>
                                        </p:tgtEl>
                                      </p:cBhvr>
                                      <p:to x="100000" y="90000"/>
                                    </p:animScale>
                                    <p:animScale>
                                      <p:cBhvr>
                                        <p:cTn id="50" dur="124" decel="50000">
                                          <p:stCondLst>
                                            <p:cond delay="1251"/>
                                          </p:stCondLst>
                                        </p:cTn>
                                        <p:tgtEl>
                                          <p:spTgt spid="3"/>
                                        </p:tgtEl>
                                      </p:cBhvr>
                                      <p:to x="100000" y="100000"/>
                                    </p:animScale>
                                    <p:animScale>
                                      <p:cBhvr>
                                        <p:cTn id="51" dur="20">
                                          <p:stCondLst>
                                            <p:cond delay="1356"/>
                                          </p:stCondLst>
                                        </p:cTn>
                                        <p:tgtEl>
                                          <p:spTgt spid="3"/>
                                        </p:tgtEl>
                                      </p:cBhvr>
                                      <p:to x="100000" y="95000"/>
                                    </p:animScale>
                                    <p:animScale>
                                      <p:cBhvr>
                                        <p:cTn id="52" dur="124" decel="50000">
                                          <p:stCondLst>
                                            <p:cond delay="1376"/>
                                          </p:stCondLst>
                                        </p:cTn>
                                        <p:tgtEl>
                                          <p:spTgt spid="3"/>
                                        </p:tgtEl>
                                      </p:cBhvr>
                                      <p:to x="100000" y="100000"/>
                                    </p:animScale>
                                  </p:childTnLst>
                                </p:cTn>
                              </p:par>
                            </p:childTnLst>
                          </p:cTn>
                        </p:par>
                        <p:par>
                          <p:cTn id="53" fill="hold">
                            <p:stCondLst>
                              <p:cond delay="2380"/>
                            </p:stCondLst>
                            <p:childTnLst>
                              <p:par>
                                <p:cTn id="54" presetID="31"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 calcmode="lin" valueType="num">
                                      <p:cBhvr>
                                        <p:cTn id="58" dur="500" fill="hold"/>
                                        <p:tgtEl>
                                          <p:spTgt spid="8"/>
                                        </p:tgtEl>
                                        <p:attrNameLst>
                                          <p:attrName>style.rotation</p:attrName>
                                        </p:attrNameLst>
                                      </p:cBhvr>
                                      <p:tavLst>
                                        <p:tav tm="0">
                                          <p:val>
                                            <p:fltVal val="90"/>
                                          </p:val>
                                        </p:tav>
                                        <p:tav tm="100000">
                                          <p:val>
                                            <p:fltVal val="0"/>
                                          </p:val>
                                        </p:tav>
                                      </p:tavLst>
                                    </p:anim>
                                    <p:animEffect transition="in" filter="fade">
                                      <p:cBhvr>
                                        <p:cTn id="59" dur="500"/>
                                        <p:tgtEl>
                                          <p:spTgt spid="8"/>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fill="hold"/>
                                        <p:tgtEl>
                                          <p:spTgt spid="9"/>
                                        </p:tgtEl>
                                        <p:attrNameLst>
                                          <p:attrName>ppt_w</p:attrName>
                                        </p:attrNameLst>
                                      </p:cBhvr>
                                      <p:tavLst>
                                        <p:tav tm="0">
                                          <p:val>
                                            <p:fltVal val="0"/>
                                          </p:val>
                                        </p:tav>
                                        <p:tav tm="100000">
                                          <p:val>
                                            <p:strVal val="#ppt_w"/>
                                          </p:val>
                                        </p:tav>
                                      </p:tavLst>
                                    </p:anim>
                                    <p:anim calcmode="lin" valueType="num">
                                      <p:cBhvr>
                                        <p:cTn id="63" dur="500" fill="hold"/>
                                        <p:tgtEl>
                                          <p:spTgt spid="9"/>
                                        </p:tgtEl>
                                        <p:attrNameLst>
                                          <p:attrName>ppt_h</p:attrName>
                                        </p:attrNameLst>
                                      </p:cBhvr>
                                      <p:tavLst>
                                        <p:tav tm="0">
                                          <p:val>
                                            <p:fltVal val="0"/>
                                          </p:val>
                                        </p:tav>
                                        <p:tav tm="100000">
                                          <p:val>
                                            <p:strVal val="#ppt_h"/>
                                          </p:val>
                                        </p:tav>
                                      </p:tavLst>
                                    </p:anim>
                                    <p:anim calcmode="lin" valueType="num">
                                      <p:cBhvr>
                                        <p:cTn id="64" dur="500" fill="hold"/>
                                        <p:tgtEl>
                                          <p:spTgt spid="9"/>
                                        </p:tgtEl>
                                        <p:attrNameLst>
                                          <p:attrName>style.rotation</p:attrName>
                                        </p:attrNameLst>
                                      </p:cBhvr>
                                      <p:tavLst>
                                        <p:tav tm="0">
                                          <p:val>
                                            <p:fltVal val="90"/>
                                          </p:val>
                                        </p:tav>
                                        <p:tav tm="100000">
                                          <p:val>
                                            <p:fltVal val="0"/>
                                          </p:val>
                                        </p:tav>
                                      </p:tavLst>
                                    </p:anim>
                                    <p:animEffect transition="in" filter="fade">
                                      <p:cBhvr>
                                        <p:cTn id="65" dur="500"/>
                                        <p:tgtEl>
                                          <p:spTgt spid="9"/>
                                        </p:tgtEl>
                                      </p:cBhvr>
                                    </p:animEffect>
                                  </p:childTnLst>
                                </p:cTn>
                              </p:par>
                            </p:childTnLst>
                          </p:cTn>
                        </p:par>
                        <p:par>
                          <p:cTn id="66" fill="hold">
                            <p:stCondLst>
                              <p:cond delay="2880"/>
                            </p:stCondLst>
                            <p:childTnLst>
                              <p:par>
                                <p:cTn id="67" presetID="31" presetClass="entr" presetSubtype="0"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500" fill="hold"/>
                                        <p:tgtEl>
                                          <p:spTgt spid="10"/>
                                        </p:tgtEl>
                                        <p:attrNameLst>
                                          <p:attrName>ppt_w</p:attrName>
                                        </p:attrNameLst>
                                      </p:cBhvr>
                                      <p:tavLst>
                                        <p:tav tm="0">
                                          <p:val>
                                            <p:fltVal val="0"/>
                                          </p:val>
                                        </p:tav>
                                        <p:tav tm="100000">
                                          <p:val>
                                            <p:strVal val="#ppt_w"/>
                                          </p:val>
                                        </p:tav>
                                      </p:tavLst>
                                    </p:anim>
                                    <p:anim calcmode="lin" valueType="num">
                                      <p:cBhvr>
                                        <p:cTn id="70" dur="500" fill="hold"/>
                                        <p:tgtEl>
                                          <p:spTgt spid="10"/>
                                        </p:tgtEl>
                                        <p:attrNameLst>
                                          <p:attrName>ppt_h</p:attrName>
                                        </p:attrNameLst>
                                      </p:cBhvr>
                                      <p:tavLst>
                                        <p:tav tm="0">
                                          <p:val>
                                            <p:fltVal val="0"/>
                                          </p:val>
                                        </p:tav>
                                        <p:tav tm="100000">
                                          <p:val>
                                            <p:strVal val="#ppt_h"/>
                                          </p:val>
                                        </p:tav>
                                      </p:tavLst>
                                    </p:anim>
                                    <p:anim calcmode="lin" valueType="num">
                                      <p:cBhvr>
                                        <p:cTn id="71" dur="500" fill="hold"/>
                                        <p:tgtEl>
                                          <p:spTgt spid="10"/>
                                        </p:tgtEl>
                                        <p:attrNameLst>
                                          <p:attrName>style.rotation</p:attrName>
                                        </p:attrNameLst>
                                      </p:cBhvr>
                                      <p:tavLst>
                                        <p:tav tm="0">
                                          <p:val>
                                            <p:fltVal val="90"/>
                                          </p:val>
                                        </p:tav>
                                        <p:tav tm="100000">
                                          <p:val>
                                            <p:fltVal val="0"/>
                                          </p:val>
                                        </p:tav>
                                      </p:tavLst>
                                    </p:anim>
                                    <p:animEffect transition="in" filter="fade">
                                      <p:cBhvr>
                                        <p:cTn id="72" dur="500"/>
                                        <p:tgtEl>
                                          <p:spTgt spid="10"/>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p:cTn id="75" dur="500" fill="hold"/>
                                        <p:tgtEl>
                                          <p:spTgt spid="11"/>
                                        </p:tgtEl>
                                        <p:attrNameLst>
                                          <p:attrName>ppt_w</p:attrName>
                                        </p:attrNameLst>
                                      </p:cBhvr>
                                      <p:tavLst>
                                        <p:tav tm="0">
                                          <p:val>
                                            <p:fltVal val="0"/>
                                          </p:val>
                                        </p:tav>
                                        <p:tav tm="100000">
                                          <p:val>
                                            <p:strVal val="#ppt_w"/>
                                          </p:val>
                                        </p:tav>
                                      </p:tavLst>
                                    </p:anim>
                                    <p:anim calcmode="lin" valueType="num">
                                      <p:cBhvr>
                                        <p:cTn id="76" dur="500" fill="hold"/>
                                        <p:tgtEl>
                                          <p:spTgt spid="11"/>
                                        </p:tgtEl>
                                        <p:attrNameLst>
                                          <p:attrName>ppt_h</p:attrName>
                                        </p:attrNameLst>
                                      </p:cBhvr>
                                      <p:tavLst>
                                        <p:tav tm="0">
                                          <p:val>
                                            <p:fltVal val="0"/>
                                          </p:val>
                                        </p:tav>
                                        <p:tav tm="100000">
                                          <p:val>
                                            <p:strVal val="#ppt_h"/>
                                          </p:val>
                                        </p:tav>
                                      </p:tavLst>
                                    </p:anim>
                                    <p:anim calcmode="lin" valueType="num">
                                      <p:cBhvr>
                                        <p:cTn id="77" dur="500" fill="hold"/>
                                        <p:tgtEl>
                                          <p:spTgt spid="11"/>
                                        </p:tgtEl>
                                        <p:attrNameLst>
                                          <p:attrName>style.rotation</p:attrName>
                                        </p:attrNameLst>
                                      </p:cBhvr>
                                      <p:tavLst>
                                        <p:tav tm="0">
                                          <p:val>
                                            <p:fltVal val="90"/>
                                          </p:val>
                                        </p:tav>
                                        <p:tav tm="100000">
                                          <p:val>
                                            <p:fltVal val="0"/>
                                          </p:val>
                                        </p:tav>
                                      </p:tavLst>
                                    </p:anim>
                                    <p:animEffect transition="in" filter="fade">
                                      <p:cBhvr>
                                        <p:cTn id="78" dur="500"/>
                                        <p:tgtEl>
                                          <p:spTgt spid="11"/>
                                        </p:tgtEl>
                                      </p:cBhvr>
                                    </p:animEffect>
                                  </p:childTnLst>
                                </p:cTn>
                              </p:par>
                            </p:childTnLst>
                          </p:cTn>
                        </p:par>
                        <p:par>
                          <p:cTn id="79" fill="hold">
                            <p:stCondLst>
                              <p:cond delay="3380"/>
                            </p:stCondLst>
                            <p:childTnLst>
                              <p:par>
                                <p:cTn id="80" presetID="22" presetClass="entr" presetSubtype="8"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ipe(left)">
                                      <p:cBhvr>
                                        <p:cTn id="82" dur="500"/>
                                        <p:tgtEl>
                                          <p:spTgt spid="4"/>
                                        </p:tgtEl>
                                      </p:cBhvr>
                                    </p:animEffect>
                                  </p:childTnLst>
                                </p:cTn>
                              </p:par>
                              <p:par>
                                <p:cTn id="83" presetID="22" presetClass="entr" presetSubtype="8"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par>
                                <p:cTn id="86" presetID="22" presetClass="entr" presetSubtype="8"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par>
                          <p:cTn id="89" fill="hold">
                            <p:stCondLst>
                              <p:cond delay="3880"/>
                            </p:stCondLst>
                            <p:childTnLst>
                              <p:par>
                                <p:cTn id="90" presetID="1" presetClass="entr" presetSubtype="0"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childTnLst>
                                </p:cTn>
                              </p:par>
                            </p:childTnLst>
                          </p:cTn>
                        </p:par>
                        <p:par>
                          <p:cTn id="92" fill="hold">
                            <p:stCondLst>
                              <p:cond delay="3880"/>
                            </p:stCondLst>
                            <p:childTnLst>
                              <p:par>
                                <p:cTn id="93" presetID="26" presetClass="entr" presetSubtype="0" fill="hold" nodeType="after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wipe(down)">
                                      <p:cBhvr>
                                        <p:cTn id="95" dur="580">
                                          <p:stCondLst>
                                            <p:cond delay="0"/>
                                          </p:stCondLst>
                                        </p:cTn>
                                        <p:tgtEl>
                                          <p:spTgt spid="5"/>
                                        </p:tgtEl>
                                      </p:cBhvr>
                                    </p:animEffect>
                                    <p:anim calcmode="lin" valueType="num">
                                      <p:cBhvr>
                                        <p:cTn id="9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01" dur="26">
                                          <p:stCondLst>
                                            <p:cond delay="650"/>
                                          </p:stCondLst>
                                        </p:cTn>
                                        <p:tgtEl>
                                          <p:spTgt spid="5"/>
                                        </p:tgtEl>
                                      </p:cBhvr>
                                      <p:to x="100000" y="60000"/>
                                    </p:animScale>
                                    <p:animScale>
                                      <p:cBhvr>
                                        <p:cTn id="102" dur="166" decel="50000">
                                          <p:stCondLst>
                                            <p:cond delay="676"/>
                                          </p:stCondLst>
                                        </p:cTn>
                                        <p:tgtEl>
                                          <p:spTgt spid="5"/>
                                        </p:tgtEl>
                                      </p:cBhvr>
                                      <p:to x="100000" y="100000"/>
                                    </p:animScale>
                                    <p:animScale>
                                      <p:cBhvr>
                                        <p:cTn id="103" dur="26">
                                          <p:stCondLst>
                                            <p:cond delay="1312"/>
                                          </p:stCondLst>
                                        </p:cTn>
                                        <p:tgtEl>
                                          <p:spTgt spid="5"/>
                                        </p:tgtEl>
                                      </p:cBhvr>
                                      <p:to x="100000" y="80000"/>
                                    </p:animScale>
                                    <p:animScale>
                                      <p:cBhvr>
                                        <p:cTn id="104" dur="166" decel="50000">
                                          <p:stCondLst>
                                            <p:cond delay="1338"/>
                                          </p:stCondLst>
                                        </p:cTn>
                                        <p:tgtEl>
                                          <p:spTgt spid="5"/>
                                        </p:tgtEl>
                                      </p:cBhvr>
                                      <p:to x="100000" y="100000"/>
                                    </p:animScale>
                                    <p:animScale>
                                      <p:cBhvr>
                                        <p:cTn id="105" dur="26">
                                          <p:stCondLst>
                                            <p:cond delay="1642"/>
                                          </p:stCondLst>
                                        </p:cTn>
                                        <p:tgtEl>
                                          <p:spTgt spid="5"/>
                                        </p:tgtEl>
                                      </p:cBhvr>
                                      <p:to x="100000" y="90000"/>
                                    </p:animScale>
                                    <p:animScale>
                                      <p:cBhvr>
                                        <p:cTn id="106" dur="166" decel="50000">
                                          <p:stCondLst>
                                            <p:cond delay="1668"/>
                                          </p:stCondLst>
                                        </p:cTn>
                                        <p:tgtEl>
                                          <p:spTgt spid="5"/>
                                        </p:tgtEl>
                                      </p:cBhvr>
                                      <p:to x="100000" y="100000"/>
                                    </p:animScale>
                                    <p:animScale>
                                      <p:cBhvr>
                                        <p:cTn id="107" dur="26">
                                          <p:stCondLst>
                                            <p:cond delay="1808"/>
                                          </p:stCondLst>
                                        </p:cTn>
                                        <p:tgtEl>
                                          <p:spTgt spid="5"/>
                                        </p:tgtEl>
                                      </p:cBhvr>
                                      <p:to x="100000" y="95000"/>
                                    </p:animScale>
                                    <p:animScale>
                                      <p:cBhvr>
                                        <p:cTn id="108" dur="166" decel="50000">
                                          <p:stCondLst>
                                            <p:cond delay="1834"/>
                                          </p:stCondLst>
                                        </p:cTn>
                                        <p:tgtEl>
                                          <p:spTgt spid="5"/>
                                        </p:tgtEl>
                                      </p:cBhvr>
                                      <p:to x="100000" y="100000"/>
                                    </p:animScale>
                                  </p:childTnLst>
                                </p:cTn>
                              </p:par>
                              <p:par>
                                <p:cTn id="109" presetID="26"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down)">
                                      <p:cBhvr>
                                        <p:cTn id="111" dur="580">
                                          <p:stCondLst>
                                            <p:cond delay="0"/>
                                          </p:stCondLst>
                                        </p:cTn>
                                        <p:tgtEl>
                                          <p:spTgt spid="23"/>
                                        </p:tgtEl>
                                      </p:cBhvr>
                                    </p:animEffect>
                                    <p:anim calcmode="lin" valueType="num">
                                      <p:cBhvr>
                                        <p:cTn id="112"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17" dur="26">
                                          <p:stCondLst>
                                            <p:cond delay="650"/>
                                          </p:stCondLst>
                                        </p:cTn>
                                        <p:tgtEl>
                                          <p:spTgt spid="23"/>
                                        </p:tgtEl>
                                      </p:cBhvr>
                                      <p:to x="100000" y="60000"/>
                                    </p:animScale>
                                    <p:animScale>
                                      <p:cBhvr>
                                        <p:cTn id="118" dur="166" decel="50000">
                                          <p:stCondLst>
                                            <p:cond delay="676"/>
                                          </p:stCondLst>
                                        </p:cTn>
                                        <p:tgtEl>
                                          <p:spTgt spid="23"/>
                                        </p:tgtEl>
                                      </p:cBhvr>
                                      <p:to x="100000" y="100000"/>
                                    </p:animScale>
                                    <p:animScale>
                                      <p:cBhvr>
                                        <p:cTn id="119" dur="26">
                                          <p:stCondLst>
                                            <p:cond delay="1312"/>
                                          </p:stCondLst>
                                        </p:cTn>
                                        <p:tgtEl>
                                          <p:spTgt spid="23"/>
                                        </p:tgtEl>
                                      </p:cBhvr>
                                      <p:to x="100000" y="80000"/>
                                    </p:animScale>
                                    <p:animScale>
                                      <p:cBhvr>
                                        <p:cTn id="120" dur="166" decel="50000">
                                          <p:stCondLst>
                                            <p:cond delay="1338"/>
                                          </p:stCondLst>
                                        </p:cTn>
                                        <p:tgtEl>
                                          <p:spTgt spid="23"/>
                                        </p:tgtEl>
                                      </p:cBhvr>
                                      <p:to x="100000" y="100000"/>
                                    </p:animScale>
                                    <p:animScale>
                                      <p:cBhvr>
                                        <p:cTn id="121" dur="26">
                                          <p:stCondLst>
                                            <p:cond delay="1642"/>
                                          </p:stCondLst>
                                        </p:cTn>
                                        <p:tgtEl>
                                          <p:spTgt spid="23"/>
                                        </p:tgtEl>
                                      </p:cBhvr>
                                      <p:to x="100000" y="90000"/>
                                    </p:animScale>
                                    <p:animScale>
                                      <p:cBhvr>
                                        <p:cTn id="122" dur="166" decel="50000">
                                          <p:stCondLst>
                                            <p:cond delay="1668"/>
                                          </p:stCondLst>
                                        </p:cTn>
                                        <p:tgtEl>
                                          <p:spTgt spid="23"/>
                                        </p:tgtEl>
                                      </p:cBhvr>
                                      <p:to x="100000" y="100000"/>
                                    </p:animScale>
                                    <p:animScale>
                                      <p:cBhvr>
                                        <p:cTn id="123" dur="26">
                                          <p:stCondLst>
                                            <p:cond delay="1808"/>
                                          </p:stCondLst>
                                        </p:cTn>
                                        <p:tgtEl>
                                          <p:spTgt spid="23"/>
                                        </p:tgtEl>
                                      </p:cBhvr>
                                      <p:to x="100000" y="95000"/>
                                    </p:animScale>
                                    <p:animScale>
                                      <p:cBhvr>
                                        <p:cTn id="124" dur="166" decel="50000">
                                          <p:stCondLst>
                                            <p:cond delay="1834"/>
                                          </p:stCondLst>
                                        </p:cTn>
                                        <p:tgtEl>
                                          <p:spTgt spid="23"/>
                                        </p:tgtEl>
                                      </p:cBhvr>
                                      <p:to x="100000" y="100000"/>
                                    </p:animScale>
                                  </p:childTnLst>
                                </p:cTn>
                              </p:par>
                              <p:par>
                                <p:cTn id="125" presetID="2" presetClass="entr" presetSubtype="8" fill="hold" grpId="0" nodeType="withEffect">
                                  <p:stCondLst>
                                    <p:cond delay="0"/>
                                  </p:stCondLst>
                                  <p:childTnLst>
                                    <p:set>
                                      <p:cBhvr>
                                        <p:cTn id="126" dur="1" fill="hold">
                                          <p:stCondLst>
                                            <p:cond delay="0"/>
                                          </p:stCondLst>
                                        </p:cTn>
                                        <p:tgtEl>
                                          <p:spTgt spid="13"/>
                                        </p:tgtEl>
                                        <p:attrNameLst>
                                          <p:attrName>style.visibility</p:attrName>
                                        </p:attrNameLst>
                                      </p:cBhvr>
                                      <p:to>
                                        <p:strVal val="visible"/>
                                      </p:to>
                                    </p:set>
                                    <p:anim calcmode="lin" valueType="num">
                                      <p:cBhvr additive="base">
                                        <p:cTn id="127" dur="400" fill="hold"/>
                                        <p:tgtEl>
                                          <p:spTgt spid="13"/>
                                        </p:tgtEl>
                                        <p:attrNameLst>
                                          <p:attrName>ppt_x</p:attrName>
                                        </p:attrNameLst>
                                      </p:cBhvr>
                                      <p:tavLst>
                                        <p:tav tm="0">
                                          <p:val>
                                            <p:strVal val="0-#ppt_w/2"/>
                                          </p:val>
                                        </p:tav>
                                        <p:tav tm="100000">
                                          <p:val>
                                            <p:strVal val="#ppt_x"/>
                                          </p:val>
                                        </p:tav>
                                      </p:tavLst>
                                    </p:anim>
                                    <p:anim calcmode="lin" valueType="num">
                                      <p:cBhvr additive="base">
                                        <p:cTn id="128" dur="4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8" grpId="0"/>
      <p:bldP spid="9" grpId="0"/>
      <p:bldP spid="10" grpId="0"/>
      <p:bldP spid="11" grpId="0"/>
      <p:bldP spid="14" grpId="0"/>
      <p:bldP spid="21" grpId="0" bldLvl="0" animBg="1"/>
      <p:bldP spid="13"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2682240" cy="5040313"/>
          </a:xfrm>
          <a:prstGeom prst="rect">
            <a:avLst/>
          </a:prstGeom>
        </p:spPr>
      </p:pic>
      <p:sp>
        <p:nvSpPr>
          <p:cNvPr id="30" name="矩形 29"/>
          <p:cNvSpPr/>
          <p:nvPr/>
        </p:nvSpPr>
        <p:spPr>
          <a:xfrm>
            <a:off x="1040849" y="1469706"/>
            <a:ext cx="7334632" cy="2901612"/>
          </a:xfrm>
          <a:prstGeom prst="rect">
            <a:avLst/>
          </a:prstGeom>
          <a:solidFill>
            <a:schemeClr val="accent2"/>
          </a:solidFill>
          <a:ln>
            <a:solidFill>
              <a:schemeClr val="accent2"/>
            </a:solidFill>
          </a:ln>
          <a:effectLst>
            <a:outerShdw blurRad="50800" dist="38100" dir="5400000" algn="t" rotWithShape="0">
              <a:prstClr val="black">
                <a:alpha val="20000"/>
              </a:prstClr>
            </a:outerShdw>
          </a:effectLst>
        </p:spPr>
        <p:txBody>
          <a:bodyPr vert="horz" wrap="square" lIns="72009" tIns="36005" rIns="72009" bIns="36005" numCol="1" anchor="t" anchorCtr="0" compatLnSpc="1"/>
          <a:lstStyle/>
          <a:p>
            <a:endParaRPr lang="zh-CN" altLang="en-US" sz="1890" dirty="0">
              <a:cs typeface="+mn-ea"/>
              <a:sym typeface="+mn-lt"/>
            </a:endParaRPr>
          </a:p>
        </p:txBody>
      </p:sp>
      <p:sp>
        <p:nvSpPr>
          <p:cNvPr id="31" name="TextBox 18"/>
          <p:cNvSpPr>
            <a:spLocks noChangeArrowheads="1"/>
          </p:cNvSpPr>
          <p:nvPr/>
        </p:nvSpPr>
        <p:spPr bwMode="auto">
          <a:xfrm>
            <a:off x="845824" y="687644"/>
            <a:ext cx="1809682" cy="743256"/>
          </a:xfrm>
          <a:prstGeom prst="rect">
            <a:avLst/>
          </a:prstGeom>
          <a:noFill/>
          <a:ln w="9525">
            <a:noFill/>
            <a:bevel/>
          </a:ln>
        </p:spPr>
        <p:txBody>
          <a:bodyPr wrap="none" lIns="95990" tIns="47994" rIns="95990" bIns="47994">
            <a:spAutoFit/>
          </a:bodyPr>
          <a:lstStyle/>
          <a:p>
            <a:pPr defTabSz="960120">
              <a:defRPr/>
            </a:pPr>
            <a:r>
              <a:rPr lang="zh-CN" altLang="en-US" sz="4200" kern="0" dirty="0">
                <a:solidFill>
                  <a:schemeClr val="bg1"/>
                </a:solidFill>
                <a:cs typeface="+mn-ea"/>
                <a:sym typeface="+mn-lt"/>
              </a:rPr>
              <a:t>结束语</a:t>
            </a:r>
            <a:endParaRPr lang="zh-CN" altLang="en-US" sz="1890" kern="0" dirty="0">
              <a:solidFill>
                <a:schemeClr val="bg1"/>
              </a:solidFill>
              <a:cs typeface="+mn-ea"/>
              <a:sym typeface="+mn-lt"/>
            </a:endParaRPr>
          </a:p>
        </p:txBody>
      </p:sp>
      <p:sp>
        <p:nvSpPr>
          <p:cNvPr id="32" name="前言"/>
          <p:cNvSpPr>
            <a:spLocks noChangeArrowheads="1"/>
          </p:cNvSpPr>
          <p:nvPr/>
        </p:nvSpPr>
        <p:spPr bwMode="auto">
          <a:xfrm>
            <a:off x="2683947" y="944699"/>
            <a:ext cx="2572455" cy="452407"/>
          </a:xfrm>
          <a:prstGeom prst="rect">
            <a:avLst/>
          </a:prstGeom>
          <a:noFill/>
          <a:ln w="9525">
            <a:noFill/>
            <a:bevel/>
          </a:ln>
        </p:spPr>
        <p:txBody>
          <a:bodyPr wrap="none" lIns="95990" tIns="47994" rIns="95990" bIns="47994">
            <a:spAutoFit/>
          </a:bodyPr>
          <a:lstStyle/>
          <a:p>
            <a:pPr algn="ctr"/>
            <a:r>
              <a:rPr lang="en-US" altLang="zh-CN" sz="2310" dirty="0">
                <a:solidFill>
                  <a:schemeClr val="accent2"/>
                </a:solidFill>
                <a:cs typeface="+mn-ea"/>
                <a:sym typeface="+mn-lt"/>
              </a:rPr>
              <a:t>Concluding remarks</a:t>
            </a:r>
            <a:endParaRPr lang="zh-CN" altLang="en-US" sz="2310" dirty="0">
              <a:solidFill>
                <a:schemeClr val="accent2"/>
              </a:solidFill>
              <a:cs typeface="+mn-ea"/>
              <a:sym typeface="+mn-lt"/>
            </a:endParaRPr>
          </a:p>
        </p:txBody>
      </p:sp>
      <p:sp>
        <p:nvSpPr>
          <p:cNvPr id="33" name="矩形 5"/>
          <p:cNvSpPr>
            <a:spLocks noChangeArrowheads="1"/>
          </p:cNvSpPr>
          <p:nvPr/>
        </p:nvSpPr>
        <p:spPr bwMode="auto">
          <a:xfrm>
            <a:off x="1001338" y="1476851"/>
            <a:ext cx="7418762" cy="2901612"/>
          </a:xfrm>
          <a:prstGeom prst="rect">
            <a:avLst/>
          </a:prstGeom>
          <a:noFill/>
          <a:ln w="19050">
            <a:solidFill>
              <a:schemeClr val="accent2"/>
            </a:solidFill>
            <a:bevel/>
          </a:ln>
        </p:spPr>
        <p:txBody>
          <a:bodyPr lIns="71996" tIns="35999" rIns="71996" bIns="35999" anchor="ctr"/>
          <a:lstStyle/>
          <a:p>
            <a:pPr algn="ctr"/>
            <a:endParaRPr lang="zh-CN" altLang="zh-CN" sz="1890">
              <a:solidFill>
                <a:srgbClr val="FFFFFF"/>
              </a:solidFill>
              <a:cs typeface="+mn-ea"/>
              <a:sym typeface="+mn-lt"/>
            </a:endParaRPr>
          </a:p>
        </p:txBody>
      </p:sp>
      <p:sp>
        <p:nvSpPr>
          <p:cNvPr id="34" name="Rectangle 11"/>
          <p:cNvSpPr>
            <a:spLocks noChangeArrowheads="1"/>
          </p:cNvSpPr>
          <p:nvPr/>
        </p:nvSpPr>
        <p:spPr bwMode="auto">
          <a:xfrm>
            <a:off x="1236944" y="1537289"/>
            <a:ext cx="6730162" cy="2766060"/>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6180" tIns="38090" rIns="76180" bIns="38090">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indent="457200" eaLnBrk="0" hangingPunct="0">
              <a:lnSpc>
                <a:spcPct val="150000"/>
              </a:lnSpc>
            </a:pPr>
            <a:r>
              <a:rPr lang="zh-CN" altLang="en-US" dirty="0">
                <a:solidFill>
                  <a:schemeClr val="bg1"/>
                </a:solidFill>
                <a:latin typeface="+mn-lt"/>
                <a:ea typeface="+mn-ea"/>
                <a:cs typeface="+mn-ea"/>
                <a:sym typeface="+mn-lt"/>
              </a:rPr>
              <a:t>在开发的过程中遇到了非常多的困难，很多都是没有接触过的东西，有时候仅仅一个小小模块的东西就要想好几天才能想到解决的方法，而且做后端开发的过程中也要懂得一些前端的东西。</a:t>
            </a:r>
            <a:endParaRPr lang="zh-CN" altLang="en-US" dirty="0">
              <a:solidFill>
                <a:schemeClr val="bg1"/>
              </a:solidFill>
              <a:latin typeface="+mn-lt"/>
              <a:ea typeface="+mn-ea"/>
              <a:cs typeface="+mn-ea"/>
              <a:sym typeface="+mn-lt"/>
            </a:endParaRPr>
          </a:p>
          <a:p>
            <a:pPr indent="457200" eaLnBrk="0" hangingPunct="0">
              <a:lnSpc>
                <a:spcPct val="150000"/>
              </a:lnSpc>
            </a:pPr>
            <a:r>
              <a:rPr lang="zh-CN" altLang="en-US" dirty="0">
                <a:solidFill>
                  <a:schemeClr val="bg1"/>
                </a:solidFill>
                <a:latin typeface="+mn-lt"/>
                <a:ea typeface="+mn-ea"/>
                <a:cs typeface="+mn-ea"/>
                <a:sym typeface="+mn-lt"/>
              </a:rPr>
              <a:t>但是在一次一次的攻破难关后，自己的内心也是无比的激动，舒畅。</a:t>
            </a:r>
            <a:r>
              <a:rPr dirty="0">
                <a:solidFill>
                  <a:schemeClr val="bg1"/>
                </a:solidFill>
                <a:latin typeface="+mn-lt"/>
                <a:ea typeface="+mn-ea"/>
                <a:cs typeface="+mn-ea"/>
                <a:sym typeface="+mn-lt"/>
              </a:rPr>
              <a:t>最终能顺利完成任务结局还是美好的，也从这次的实训中再一次的审视了自己，充实了自己的生活，学到了一些额外的东西。</a:t>
            </a:r>
            <a:br>
              <a:rPr lang="zh-CN" altLang="en-US" sz="1400" dirty="0">
                <a:solidFill>
                  <a:schemeClr val="bg1"/>
                </a:solidFill>
                <a:latin typeface="+mn-lt"/>
                <a:ea typeface="+mn-ea"/>
                <a:cs typeface="+mn-ea"/>
                <a:sym typeface="+mn-lt"/>
              </a:rPr>
            </a:br>
            <a:br>
              <a:rPr lang="zh-CN" altLang="en-US" sz="1400" dirty="0">
                <a:solidFill>
                  <a:schemeClr val="bg1"/>
                </a:solidFill>
                <a:latin typeface="+mn-lt"/>
                <a:ea typeface="+mn-ea"/>
                <a:cs typeface="+mn-ea"/>
                <a:sym typeface="+mn-lt"/>
              </a:rPr>
            </a:br>
            <a:endParaRPr lang="zh-CN" altLang="en-US" sz="1260" dirty="0">
              <a:solidFill>
                <a:schemeClr val="bg1"/>
              </a:solidFill>
              <a:latin typeface="+mn-lt"/>
              <a:ea typeface="+mn-ea"/>
              <a:cs typeface="+mn-ea"/>
              <a:sym typeface="+mn-lt"/>
            </a:endParaRPr>
          </a:p>
        </p:txBody>
      </p:sp>
      <p:sp>
        <p:nvSpPr>
          <p:cNvPr id="9" name="Rectangle 11"/>
          <p:cNvSpPr>
            <a:spLocks noChangeArrowheads="1"/>
          </p:cNvSpPr>
          <p:nvPr/>
        </p:nvSpPr>
        <p:spPr bwMode="auto">
          <a:xfrm>
            <a:off x="2979332" y="3504406"/>
            <a:ext cx="6730162" cy="2198370"/>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6180" tIns="38090" rIns="76180" bIns="38090">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indent="457200" eaLnBrk="0" hangingPunct="0">
              <a:lnSpc>
                <a:spcPct val="150000"/>
              </a:lnSpc>
            </a:pPr>
            <a:r>
              <a:rPr lang="zh-CN" altLang="en-US" sz="3200" spc="-150" dirty="0">
                <a:solidFill>
                  <a:schemeClr val="accent2">
                    <a:lumMod val="60000"/>
                    <a:lumOff val="40000"/>
                  </a:schemeClr>
                </a:solidFill>
                <a:latin typeface="+mn-lt"/>
                <a:ea typeface="+mn-ea"/>
                <a:cs typeface="+mn-ea"/>
                <a:sym typeface="+mn-lt"/>
              </a:rPr>
              <a:t>为梦想，我们一起努力！</a:t>
            </a:r>
            <a:br>
              <a:rPr lang="zh-CN" altLang="en-US" sz="3200" spc="-150" dirty="0">
                <a:solidFill>
                  <a:srgbClr val="FFFF00"/>
                </a:solidFill>
                <a:latin typeface="+mn-lt"/>
                <a:ea typeface="+mn-ea"/>
                <a:cs typeface="+mn-ea"/>
                <a:sym typeface="+mn-lt"/>
              </a:rPr>
            </a:br>
            <a:br>
              <a:rPr lang="zh-CN" altLang="en-US" sz="3200" spc="-150" dirty="0">
                <a:solidFill>
                  <a:srgbClr val="FFFF00"/>
                </a:solidFill>
                <a:latin typeface="+mn-lt"/>
                <a:ea typeface="+mn-ea"/>
                <a:cs typeface="+mn-ea"/>
                <a:sym typeface="+mn-lt"/>
              </a:rPr>
            </a:br>
            <a:endParaRPr lang="zh-CN" altLang="en-US" sz="2800" spc="-150" dirty="0">
              <a:solidFill>
                <a:srgbClr val="FFFF00"/>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12" fill="hold" grpId="0" nodeType="afterEffect" p14:presetBounceEnd="2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20000">
                                          <p:cBhvr additive="base">
                                            <p:cTn id="11" dur="500" fill="hold"/>
                                            <p:tgtEl>
                                              <p:spTgt spid="30"/>
                                            </p:tgtEl>
                                            <p:attrNameLst>
                                              <p:attrName>ppt_x</p:attrName>
                                            </p:attrNameLst>
                                          </p:cBhvr>
                                          <p:tavLst>
                                            <p:tav tm="0">
                                              <p:val>
                                                <p:strVal val="0-#ppt_w/2"/>
                                              </p:val>
                                            </p:tav>
                                            <p:tav tm="100000">
                                              <p:val>
                                                <p:strVal val="#ppt_x"/>
                                              </p:val>
                                            </p:tav>
                                          </p:tavLst>
                                        </p:anim>
                                        <p:anim calcmode="lin" valueType="num" p14:bounceEnd="20000">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284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34"/>
                                            </p:tgtEl>
                                            <p:attrNameLst>
                                              <p:attrName>style.visibility</p:attrName>
                                            </p:attrNameLst>
                                          </p:cBhvr>
                                          <p:to>
                                            <p:strVal val="visible"/>
                                          </p:to>
                                        </p:set>
                                        <p:animEffect transition="in" filter="fade">
                                          <p:cBhvr>
                                            <p:cTn id="26" dur="300"/>
                                            <p:tgtEl>
                                              <p:spTgt spid="34"/>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heel(1)">
                                          <p:cBhvr>
                                            <p:cTn id="29" dur="2000"/>
                                            <p:tgtEl>
                                              <p:spTgt spid="33"/>
                                            </p:tgtEl>
                                          </p:cBhvr>
                                        </p:animEffect>
                                      </p:childTnLst>
                                    </p:cTn>
                                  </p:par>
                                </p:childTnLst>
                              </p:cTn>
                            </p:par>
                            <p:par>
                              <p:cTn id="30" fill="hold">
                                <p:stCondLst>
                                  <p:cond delay="8159"/>
                                </p:stCondLst>
                                <p:childTnLst>
                                  <p:par>
                                    <p:cTn id="31" presetID="2" presetClass="entr" presetSubtype="2" fill="hold" grpId="0" nodeType="afterEffect">
                                      <p:stCondLst>
                                        <p:cond delay="0"/>
                                      </p:stCondLst>
                                      <p:iterate type="lt">
                                        <p:tmPct val="10000"/>
                                      </p:iterate>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9159"/>
                                </p:stCondLst>
                                <p:childTnLst>
                                  <p:par>
                                    <p:cTn id="36" presetID="27" presetClass="emph" presetSubtype="0" fill="remove" grpId="1" nodeType="afterEffect">
                                      <p:stCondLst>
                                        <p:cond delay="0"/>
                                      </p:stCondLst>
                                      <p:iterate type="lt">
                                        <p:tmPct val="10000"/>
                                      </p:iterate>
                                      <p:childTnLst>
                                        <p:animClr clrSpc="rgb" dir="cw">
                                          <p:cBhvr override="childStyle">
                                            <p:cTn id="37" dur="250" autoRev="1" fill="remove"/>
                                            <p:tgtEl>
                                              <p:spTgt spid="9"/>
                                            </p:tgtEl>
                                            <p:attrNameLst>
                                              <p:attrName>style.color</p:attrName>
                                            </p:attrNameLst>
                                          </p:cBhvr>
                                          <p:to>
                                            <a:schemeClr val="bg1"/>
                                          </p:to>
                                        </p:animClr>
                                        <p:animClr clrSpc="rgb" dir="cw">
                                          <p:cBhvr>
                                            <p:cTn id="38" dur="250" autoRev="1" fill="remove"/>
                                            <p:tgtEl>
                                              <p:spTgt spid="9"/>
                                            </p:tgtEl>
                                            <p:attrNameLst>
                                              <p:attrName>fillcolor</p:attrName>
                                            </p:attrNameLst>
                                          </p:cBhvr>
                                          <p:to>
                                            <a:schemeClr val="bg1"/>
                                          </p:to>
                                        </p:animClr>
                                        <p:set>
                                          <p:cBhvr>
                                            <p:cTn id="39" dur="250" autoRev="1" fill="remove"/>
                                            <p:tgtEl>
                                              <p:spTgt spid="9"/>
                                            </p:tgtEl>
                                            <p:attrNameLst>
                                              <p:attrName>fill.type</p:attrName>
                                            </p:attrNameLst>
                                          </p:cBhvr>
                                          <p:to>
                                            <p:strVal val="solid"/>
                                          </p:to>
                                        </p:set>
                                        <p:set>
                                          <p:cBhvr>
                                            <p:cTn id="40"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3" grpId="0" animBg="1"/>
          <p:bldP spid="34" grpId="0" bldLvl="0" animBg="1"/>
          <p:bldP spid="9" grpId="0" bldLvl="0" animBg="1"/>
          <p:bldP spid="9" grpId="1"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2849"/>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34"/>
                                            </p:tgtEl>
                                            <p:attrNameLst>
                                              <p:attrName>style.visibility</p:attrName>
                                            </p:attrNameLst>
                                          </p:cBhvr>
                                          <p:to>
                                            <p:strVal val="visible"/>
                                          </p:to>
                                        </p:set>
                                        <p:animEffect transition="in" filter="fade">
                                          <p:cBhvr>
                                            <p:cTn id="26" dur="300"/>
                                            <p:tgtEl>
                                              <p:spTgt spid="34"/>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heel(1)">
                                          <p:cBhvr>
                                            <p:cTn id="29" dur="2000"/>
                                            <p:tgtEl>
                                              <p:spTgt spid="33"/>
                                            </p:tgtEl>
                                          </p:cBhvr>
                                        </p:animEffect>
                                      </p:childTnLst>
                                    </p:cTn>
                                  </p:par>
                                </p:childTnLst>
                              </p:cTn>
                            </p:par>
                            <p:par>
                              <p:cTn id="30" fill="hold">
                                <p:stCondLst>
                                  <p:cond delay="8159"/>
                                </p:stCondLst>
                                <p:childTnLst>
                                  <p:par>
                                    <p:cTn id="31" presetID="2" presetClass="entr" presetSubtype="2" fill="hold" grpId="0" nodeType="afterEffect">
                                      <p:stCondLst>
                                        <p:cond delay="0"/>
                                      </p:stCondLst>
                                      <p:iterate type="lt">
                                        <p:tmPct val="10000"/>
                                      </p:iterate>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9159"/>
                                </p:stCondLst>
                                <p:childTnLst>
                                  <p:par>
                                    <p:cTn id="36" presetID="27" presetClass="emph" presetSubtype="0" fill="remove" grpId="1" nodeType="afterEffect">
                                      <p:stCondLst>
                                        <p:cond delay="0"/>
                                      </p:stCondLst>
                                      <p:iterate type="lt">
                                        <p:tmPct val="10000"/>
                                      </p:iterate>
                                      <p:childTnLst>
                                        <p:animClr clrSpc="rgb" dir="cw">
                                          <p:cBhvr override="childStyle">
                                            <p:cTn id="37" dur="250" autoRev="1" fill="remove"/>
                                            <p:tgtEl>
                                              <p:spTgt spid="9"/>
                                            </p:tgtEl>
                                            <p:attrNameLst>
                                              <p:attrName>style.color</p:attrName>
                                            </p:attrNameLst>
                                          </p:cBhvr>
                                          <p:to>
                                            <a:schemeClr val="bg1"/>
                                          </p:to>
                                        </p:animClr>
                                        <p:animClr clrSpc="rgb" dir="cw">
                                          <p:cBhvr>
                                            <p:cTn id="38" dur="250" autoRev="1" fill="remove"/>
                                            <p:tgtEl>
                                              <p:spTgt spid="9"/>
                                            </p:tgtEl>
                                            <p:attrNameLst>
                                              <p:attrName>fillcolor</p:attrName>
                                            </p:attrNameLst>
                                          </p:cBhvr>
                                          <p:to>
                                            <a:schemeClr val="bg1"/>
                                          </p:to>
                                        </p:animClr>
                                        <p:set>
                                          <p:cBhvr>
                                            <p:cTn id="39" dur="250" autoRev="1" fill="remove"/>
                                            <p:tgtEl>
                                              <p:spTgt spid="9"/>
                                            </p:tgtEl>
                                            <p:attrNameLst>
                                              <p:attrName>fill.type</p:attrName>
                                            </p:attrNameLst>
                                          </p:cBhvr>
                                          <p:to>
                                            <p:strVal val="solid"/>
                                          </p:to>
                                        </p:set>
                                        <p:set>
                                          <p:cBhvr>
                                            <p:cTn id="40"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3" grpId="0" animBg="1"/>
          <p:bldP spid="34" grpId="0" bldLvl="0" animBg="1"/>
          <p:bldP spid="9" grpId="0" bldLvl="0" animBg="1"/>
          <p:bldP spid="9" grpId="1" bldLvl="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a:spLocks noChangeAspect="1"/>
          </p:cNvSpPr>
          <p:nvPr/>
        </p:nvSpPr>
        <p:spPr>
          <a:xfrm>
            <a:off x="0" y="0"/>
            <a:ext cx="8999538" cy="5040313"/>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矩形 26"/>
          <p:cNvSpPr/>
          <p:nvPr/>
        </p:nvSpPr>
        <p:spPr>
          <a:xfrm>
            <a:off x="0" y="0"/>
            <a:ext cx="8999538" cy="504031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0" y="0"/>
            <a:ext cx="6193742" cy="5040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769053" y="1112394"/>
            <a:ext cx="7112000" cy="283464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p:cNvCxnSpPr/>
          <p:nvPr/>
        </p:nvCxnSpPr>
        <p:spPr>
          <a:xfrm flipV="1">
            <a:off x="1482090" y="2621915"/>
            <a:ext cx="1443990" cy="698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40460" y="1899285"/>
            <a:ext cx="3088005" cy="645160"/>
          </a:xfrm>
          <a:prstGeom prst="rect">
            <a:avLst/>
          </a:prstGeom>
          <a:noFill/>
        </p:spPr>
        <p:txBody>
          <a:bodyPr wrap="square" rtlCol="0">
            <a:spAutoFit/>
          </a:bodyPr>
          <a:lstStyle/>
          <a:p>
            <a:r>
              <a:rPr lang="zh-CN" altLang="en-US" sz="3600" b="1" dirty="0">
                <a:cs typeface="+mn-ea"/>
                <a:sym typeface="+mn-lt"/>
              </a:rPr>
              <a:t> 感谢聆听</a:t>
            </a:r>
            <a:endParaRPr lang="zh-CN" altLang="en-US" sz="3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9316" y="1343501"/>
            <a:ext cx="1449070" cy="568325"/>
            <a:chOff x="4065694" y="3960217"/>
            <a:chExt cx="3477386" cy="1335804"/>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5648"/>
            </a:xfrm>
            <a:prstGeom prst="rect">
              <a:avLst/>
            </a:prstGeom>
            <a:noFill/>
          </p:spPr>
          <p:txBody>
            <a:bodyPr wrap="square" rtlCol="0">
              <a:spAutoFit/>
            </a:bodyPr>
            <a:lstStyle/>
            <a:p>
              <a:r>
                <a:rPr lang="zh-CN" altLang="en-US" sz="1100" dirty="0">
                  <a:solidFill>
                    <a:schemeClr val="bg1"/>
                  </a:solidFill>
                  <a:cs typeface="+mn-ea"/>
                  <a:sym typeface="+mn-lt"/>
                </a:rPr>
                <a:t>项目名称</a:t>
              </a:r>
              <a:endParaRPr lang="id-ID" altLang="zh-CN" sz="1100" dirty="0">
                <a:solidFill>
                  <a:schemeClr val="bg1"/>
                </a:solidFill>
                <a:cs typeface="+mn-ea"/>
                <a:sym typeface="+mn-lt"/>
              </a:endParaRPr>
            </a:p>
          </p:txBody>
        </p:sp>
        <p:sp>
          <p:nvSpPr>
            <p:cNvPr id="8" name="TextBox 53"/>
            <p:cNvSpPr txBox="1"/>
            <p:nvPr/>
          </p:nvSpPr>
          <p:spPr>
            <a:xfrm>
              <a:off x="4065694" y="4630358"/>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教师</a:t>
              </a:r>
              <a:endParaRPr lang="zh-CN" altLang="en-US" sz="1250" dirty="0">
                <a:solidFill>
                  <a:schemeClr val="tx1">
                    <a:lumMod val="75000"/>
                    <a:lumOff val="25000"/>
                  </a:schemeClr>
                </a:solidFill>
                <a:cs typeface="+mn-ea"/>
                <a:sym typeface="+mn-lt"/>
              </a:endParaRPr>
            </a:p>
          </p:txBody>
        </p:sp>
      </p:grpSp>
      <p:sp>
        <p:nvSpPr>
          <p:cNvPr id="9" name="TextBox 54"/>
          <p:cNvSpPr txBox="1"/>
          <p:nvPr/>
        </p:nvSpPr>
        <p:spPr>
          <a:xfrm>
            <a:off x="640468" y="1962167"/>
            <a:ext cx="406799" cy="523113"/>
          </a:xfrm>
          <a:prstGeom prst="rect">
            <a:avLst/>
          </a:prstGeom>
          <a:noFill/>
        </p:spPr>
        <p:txBody>
          <a:bodyPr wrap="square" lIns="36470" tIns="18235" rIns="36470" bIns="18235" rtlCol="0">
            <a:spAutoFit/>
          </a:bodyPr>
          <a:lstStyle/>
          <a:p>
            <a:r>
              <a:rPr lang="id-ID" sz="3160" dirty="0">
                <a:solidFill>
                  <a:schemeClr val="bg1">
                    <a:lumMod val="50000"/>
                  </a:schemeClr>
                </a:solidFill>
                <a:cs typeface="+mn-ea"/>
                <a:sym typeface="+mn-lt"/>
              </a:rPr>
              <a:t>1</a:t>
            </a:r>
            <a:r>
              <a:rPr lang="en-US" sz="3160" dirty="0">
                <a:solidFill>
                  <a:schemeClr val="bg1">
                    <a:lumMod val="50000"/>
                  </a:schemeClr>
                </a:solidFill>
                <a:cs typeface="+mn-ea"/>
                <a:sym typeface="+mn-lt"/>
              </a:rPr>
              <a:t>.</a:t>
            </a:r>
            <a:endParaRPr lang="id-ID" sz="3160" dirty="0">
              <a:solidFill>
                <a:schemeClr val="bg1">
                  <a:lumMod val="50000"/>
                </a:schemeClr>
              </a:solidFill>
              <a:cs typeface="+mn-ea"/>
              <a:sym typeface="+mn-lt"/>
            </a:endParaRPr>
          </a:p>
        </p:txBody>
      </p:sp>
      <p:sp>
        <p:nvSpPr>
          <p:cNvPr id="10" name="Rectangle 19"/>
          <p:cNvSpPr/>
          <p:nvPr/>
        </p:nvSpPr>
        <p:spPr>
          <a:xfrm>
            <a:off x="993964" y="2022731"/>
            <a:ext cx="2884106" cy="54292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课程查询</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由教师录入课程，以及查询已录入的课程信息</a:t>
            </a:r>
            <a:endParaRPr lang="zh-CN" altLang="en-US" sz="1000" dirty="0">
              <a:solidFill>
                <a:schemeClr val="bg1">
                  <a:lumMod val="50000"/>
                </a:schemeClr>
              </a:solidFill>
              <a:cs typeface="+mn-ea"/>
              <a:sym typeface="+mn-lt"/>
            </a:endParaRPr>
          </a:p>
        </p:txBody>
      </p:sp>
      <p:sp>
        <p:nvSpPr>
          <p:cNvPr id="11" name="TextBox 56"/>
          <p:cNvSpPr txBox="1"/>
          <p:nvPr/>
        </p:nvSpPr>
        <p:spPr>
          <a:xfrm>
            <a:off x="640468" y="2850012"/>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2.</a:t>
            </a:r>
            <a:endParaRPr lang="id-ID" sz="3160" dirty="0">
              <a:solidFill>
                <a:schemeClr val="bg1">
                  <a:lumMod val="50000"/>
                </a:schemeClr>
              </a:solidFill>
              <a:cs typeface="+mn-ea"/>
              <a:sym typeface="+mn-lt"/>
            </a:endParaRPr>
          </a:p>
        </p:txBody>
      </p:sp>
      <p:sp>
        <p:nvSpPr>
          <p:cNvPr id="12" name="Rectangle 19"/>
          <p:cNvSpPr/>
          <p:nvPr/>
        </p:nvSpPr>
        <p:spPr>
          <a:xfrm>
            <a:off x="993964" y="2910578"/>
            <a:ext cx="2884106" cy="77406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用户添加</a:t>
            </a:r>
            <a:endParaRPr lang="zh-CN" altLang="en-US"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由已是管理员的教师可添加用户，包括添加教师和添加学生</a:t>
            </a:r>
            <a:endParaRPr lang="zh-CN" altLang="en-US" sz="1000" dirty="0">
              <a:solidFill>
                <a:schemeClr val="bg1">
                  <a:lumMod val="50000"/>
                </a:schemeClr>
              </a:solidFill>
              <a:cs typeface="+mn-ea"/>
              <a:sym typeface="+mn-lt"/>
            </a:endParaRPr>
          </a:p>
        </p:txBody>
      </p:sp>
      <p:sp>
        <p:nvSpPr>
          <p:cNvPr id="13" name="TextBox 58"/>
          <p:cNvSpPr txBox="1"/>
          <p:nvPr/>
        </p:nvSpPr>
        <p:spPr>
          <a:xfrm>
            <a:off x="640468" y="3738461"/>
            <a:ext cx="406799" cy="523113"/>
          </a:xfrm>
          <a:prstGeom prst="rect">
            <a:avLst/>
          </a:prstGeom>
          <a:noFill/>
        </p:spPr>
        <p:txBody>
          <a:bodyPr wrap="square" lIns="36470" tIns="18235" rIns="36470" bIns="18235" rtlCol="0">
            <a:spAutoFit/>
          </a:bodyPr>
          <a:lstStyle/>
          <a:p>
            <a:r>
              <a:rPr lang="en-US" sz="3160" dirty="0">
                <a:solidFill>
                  <a:schemeClr val="bg1">
                    <a:lumMod val="50000"/>
                  </a:schemeClr>
                </a:solidFill>
                <a:cs typeface="+mn-ea"/>
                <a:sym typeface="+mn-lt"/>
              </a:rPr>
              <a:t>3.</a:t>
            </a:r>
            <a:endParaRPr lang="id-ID" sz="3160" dirty="0">
              <a:solidFill>
                <a:schemeClr val="bg1">
                  <a:lumMod val="50000"/>
                </a:schemeClr>
              </a:solidFill>
              <a:cs typeface="+mn-ea"/>
              <a:sym typeface="+mn-lt"/>
            </a:endParaRPr>
          </a:p>
        </p:txBody>
      </p:sp>
      <p:sp>
        <p:nvSpPr>
          <p:cNvPr id="14" name="Rectangle 19"/>
          <p:cNvSpPr/>
          <p:nvPr/>
        </p:nvSpPr>
        <p:spPr>
          <a:xfrm>
            <a:off x="993964" y="3799026"/>
            <a:ext cx="2884106" cy="589280"/>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查询用户信息</a:t>
            </a:r>
            <a:endParaRPr lang="zh-CN" altLang="en-US" sz="1200" b="1" dirty="0">
              <a:solidFill>
                <a:schemeClr val="accent4">
                  <a:lumMod val="60000"/>
                  <a:lumOff val="40000"/>
                </a:schemeClr>
              </a:solidFill>
              <a:cs typeface="+mn-ea"/>
              <a:sym typeface="+mn-lt"/>
            </a:endParaRPr>
          </a:p>
          <a:p>
            <a:pPr>
              <a:lnSpc>
                <a:spcPct val="150000"/>
              </a:lnSpc>
            </a:pPr>
            <a:r>
              <a:rPr lang="zh-CN" altLang="en-US" sz="1200" dirty="0">
                <a:solidFill>
                  <a:schemeClr val="bg1">
                    <a:lumMod val="50000"/>
                  </a:schemeClr>
                </a:solidFill>
                <a:cs typeface="+mn-ea"/>
                <a:sym typeface="+mn-lt"/>
              </a:rPr>
              <a:t>  </a:t>
            </a:r>
            <a:r>
              <a:rPr lang="zh-CN" altLang="en-US" sz="1000" dirty="0">
                <a:solidFill>
                  <a:schemeClr val="bg1">
                    <a:lumMod val="50000"/>
                  </a:schemeClr>
                </a:solidFill>
                <a:cs typeface="+mn-ea"/>
                <a:sym typeface="+mn-lt"/>
              </a:rPr>
              <a:t>管理员教师可查询用户信息，包括教师和学生</a:t>
            </a:r>
            <a:endParaRPr lang="zh-CN" altLang="en-US" sz="1000" dirty="0">
              <a:solidFill>
                <a:schemeClr val="bg1">
                  <a:lumMod val="50000"/>
                </a:schemeClr>
              </a:solidFill>
              <a:cs typeface="+mn-ea"/>
              <a:sym typeface="+mn-lt"/>
            </a:endParaRPr>
          </a:p>
        </p:txBody>
      </p:sp>
      <p:cxnSp>
        <p:nvCxnSpPr>
          <p:cNvPr id="15" name="直接连接符 14"/>
          <p:cNvCxnSpPr/>
          <p:nvPr/>
        </p:nvCxnSpPr>
        <p:spPr>
          <a:xfrm>
            <a:off x="748760" y="278835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48760" y="3695096"/>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教师端</a:t>
            </a:r>
            <a:endParaRPr lang="zh-CN" altLang="en-US" sz="2400" dirty="0">
              <a:cs typeface="+mn-ea"/>
              <a:sym typeface="+mn-lt"/>
            </a:endParaRPr>
          </a:p>
        </p:txBody>
      </p:sp>
      <p:sp>
        <p:nvSpPr>
          <p:cNvPr id="32" name="矩形 31">
            <a:hlinkClick r:id="rId1" tooltip=""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01</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p:cNvPicPr>
            <a:picLocks noChangeAspect="1"/>
          </p:cNvPicPr>
          <p:nvPr>
            <p:custDataLst>
              <p:tags r:id="rId2"/>
            </p:custDataLst>
          </p:nvPr>
        </p:nvPicPr>
        <p:blipFill>
          <a:blip r:embed="rId3"/>
          <a:srcRect l="59" t="8275" r="88438" b="46795"/>
          <a:stretch>
            <a:fillRect/>
          </a:stretch>
        </p:blipFill>
        <p:spPr>
          <a:xfrm>
            <a:off x="5483860" y="753110"/>
            <a:ext cx="1734820" cy="4191000"/>
          </a:xfrm>
          <a:prstGeom prst="rect">
            <a:avLst/>
          </a:prstGeom>
          <a:noFill/>
          <a:ln w="12700" cmpd="sng">
            <a:solidFill>
              <a:schemeClr val="accent1">
                <a:shade val="50000"/>
              </a:schemeClr>
            </a:solid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400" fill="hold"/>
                                        <p:tgtEl>
                                          <p:spTgt spid="32"/>
                                        </p:tgtEl>
                                        <p:attrNameLst>
                                          <p:attrName>ppt_x</p:attrName>
                                        </p:attrNameLst>
                                      </p:cBhvr>
                                      <p:tavLst>
                                        <p:tav tm="0">
                                          <p:val>
                                            <p:strVal val="0-#ppt_w/2"/>
                                          </p:val>
                                        </p:tav>
                                        <p:tav tm="100000">
                                          <p:val>
                                            <p:strVal val="#ppt_x"/>
                                          </p:val>
                                        </p:tav>
                                      </p:tavLst>
                                    </p:anim>
                                    <p:anim calcmode="lin" valueType="num">
                                      <p:cBhvr additive="base">
                                        <p:cTn id="15" dur="4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0-#ppt_w/2"/>
                                          </p:val>
                                        </p:tav>
                                        <p:tav tm="100000">
                                          <p:val>
                                            <p:strVal val="#ppt_x"/>
                                          </p:val>
                                        </p:tav>
                                      </p:tavLst>
                                    </p:anim>
                                    <p:anim calcmode="lin" valueType="num">
                                      <p:cBhvr additive="base">
                                        <p:cTn id="20" dur="4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14" presetClass="entr" presetSubtype="1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par>
                          <p:cTn id="25" fill="hold">
                            <p:stCondLst>
                              <p:cond delay="1480"/>
                            </p:stCondLst>
                            <p:childTnLst>
                              <p:par>
                                <p:cTn id="26" presetID="14" presetClass="entr" presetSubtype="1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par>
                          <p:cTn id="29" fill="hold">
                            <p:stCondLst>
                              <p:cond delay="1980"/>
                            </p:stCondLst>
                            <p:childTnLst>
                              <p:par>
                                <p:cTn id="30" presetID="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par>
                          <p:cTn id="34" fill="hold">
                            <p:stCondLst>
                              <p:cond delay="2480"/>
                            </p:stCondLst>
                            <p:childTnLst>
                              <p:par>
                                <p:cTn id="35" presetID="1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ppt_y</p:attrName>
                                        </p:attrNameLst>
                                      </p:cBhvr>
                                      <p:tavLst>
                                        <p:tav tm="0">
                                          <p:val>
                                            <p:strVal val="#ppt_y+#ppt_h*1.125000"/>
                                          </p:val>
                                        </p:tav>
                                        <p:tav tm="100000">
                                          <p:val>
                                            <p:strVal val="#ppt_y"/>
                                          </p:val>
                                        </p:tav>
                                      </p:tavLst>
                                    </p:anim>
                                    <p:animEffect transition="in" filter="wipe(up)">
                                      <p:cBhvr>
                                        <p:cTn id="38" dur="500"/>
                                        <p:tgtEl>
                                          <p:spTgt spid="10"/>
                                        </p:tgtEl>
                                      </p:cBhvr>
                                    </p:animEffect>
                                  </p:childTnLst>
                                </p:cTn>
                              </p:par>
                            </p:childTnLst>
                          </p:cTn>
                        </p:par>
                        <p:par>
                          <p:cTn id="39" fill="hold">
                            <p:stCondLst>
                              <p:cond delay="2980"/>
                            </p:stCondLst>
                            <p:childTnLst>
                              <p:par>
                                <p:cTn id="40" presetID="12" presetClass="entr" presetSubtype="4"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p:tgtEl>
                                          <p:spTgt spid="15"/>
                                        </p:tgtEl>
                                        <p:attrNameLst>
                                          <p:attrName>ppt_y</p:attrName>
                                        </p:attrNameLst>
                                      </p:cBhvr>
                                      <p:tavLst>
                                        <p:tav tm="0">
                                          <p:val>
                                            <p:strVal val="#ppt_y+#ppt_h*1.125000"/>
                                          </p:val>
                                        </p:tav>
                                        <p:tav tm="100000">
                                          <p:val>
                                            <p:strVal val="#ppt_y"/>
                                          </p:val>
                                        </p:tav>
                                      </p:tavLst>
                                    </p:anim>
                                    <p:animEffect transition="in" filter="wipe(up)">
                                      <p:cBhvr>
                                        <p:cTn id="43" dur="500"/>
                                        <p:tgtEl>
                                          <p:spTgt spid="15"/>
                                        </p:tgtEl>
                                      </p:cBhvr>
                                    </p:animEffect>
                                  </p:childTnLst>
                                </p:cTn>
                              </p:par>
                            </p:childTnLst>
                          </p:cTn>
                        </p:par>
                        <p:par>
                          <p:cTn id="44" fill="hold">
                            <p:stCondLst>
                              <p:cond delay="3480"/>
                            </p:stCondLst>
                            <p:childTnLst>
                              <p:par>
                                <p:cTn id="45" presetID="14" presetClass="entr" presetSubtype="1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randombar(horizontal)">
                                      <p:cBhvr>
                                        <p:cTn id="47" dur="500"/>
                                        <p:tgtEl>
                                          <p:spTgt spid="11"/>
                                        </p:tgtEl>
                                      </p:cBhvr>
                                    </p:animEffect>
                                  </p:childTnLst>
                                </p:cTn>
                              </p:par>
                            </p:childTnLst>
                          </p:cTn>
                        </p:par>
                        <p:par>
                          <p:cTn id="48" fill="hold">
                            <p:stCondLst>
                              <p:cond delay="3980"/>
                            </p:stCondLst>
                            <p:childTnLst>
                              <p:par>
                                <p:cTn id="49" presetID="12" presetClass="entr" presetSubtype="4"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4480"/>
                            </p:stCondLst>
                            <p:childTnLst>
                              <p:par>
                                <p:cTn id="54" presetID="12" presetClass="entr" presetSubtype="4"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p:tgtEl>
                                          <p:spTgt spid="16"/>
                                        </p:tgtEl>
                                        <p:attrNameLst>
                                          <p:attrName>ppt_y</p:attrName>
                                        </p:attrNameLst>
                                      </p:cBhvr>
                                      <p:tavLst>
                                        <p:tav tm="0">
                                          <p:val>
                                            <p:strVal val="#ppt_y+#ppt_h*1.125000"/>
                                          </p:val>
                                        </p:tav>
                                        <p:tav tm="100000">
                                          <p:val>
                                            <p:strVal val="#ppt_y"/>
                                          </p:val>
                                        </p:tav>
                                      </p:tavLst>
                                    </p:anim>
                                    <p:animEffect transition="in" filter="wipe(up)">
                                      <p:cBhvr>
                                        <p:cTn id="57" dur="500"/>
                                        <p:tgtEl>
                                          <p:spTgt spid="16"/>
                                        </p:tgtEl>
                                      </p:cBhvr>
                                    </p:animEffect>
                                  </p:childTnLst>
                                </p:cTn>
                              </p:par>
                            </p:childTnLst>
                          </p:cTn>
                        </p:par>
                        <p:par>
                          <p:cTn id="58" fill="hold">
                            <p:stCondLst>
                              <p:cond delay="4980"/>
                            </p:stCondLst>
                            <p:childTnLst>
                              <p:par>
                                <p:cTn id="59" presetID="14" presetClass="entr" presetSubtype="1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randombar(horizontal)">
                                      <p:cBhvr>
                                        <p:cTn id="61" dur="500"/>
                                        <p:tgtEl>
                                          <p:spTgt spid="13"/>
                                        </p:tgtEl>
                                      </p:cBhvr>
                                    </p:animEffect>
                                  </p:childTnLst>
                                </p:cTn>
                              </p:par>
                            </p:childTnLst>
                          </p:cTn>
                        </p:par>
                        <p:par>
                          <p:cTn id="62" fill="hold">
                            <p:stCondLst>
                              <p:cond delay="5480"/>
                            </p:stCondLst>
                            <p:childTnLst>
                              <p:par>
                                <p:cTn id="63" presetID="12" presetClass="entr" presetSubtype="4"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p:tgtEl>
                                          <p:spTgt spid="14"/>
                                        </p:tgtEl>
                                        <p:attrNameLst>
                                          <p:attrName>ppt_y</p:attrName>
                                        </p:attrNameLst>
                                      </p:cBhvr>
                                      <p:tavLst>
                                        <p:tav tm="0">
                                          <p:val>
                                            <p:strVal val="#ppt_y+#ppt_h*1.125000"/>
                                          </p:val>
                                        </p:tav>
                                        <p:tav tm="100000">
                                          <p:val>
                                            <p:strVal val="#ppt_y"/>
                                          </p:val>
                                        </p:tav>
                                      </p:tavLst>
                                    </p:anim>
                                    <p:animEffect transition="in" filter="wipe(up)">
                                      <p:cBhvr>
                                        <p:cTn id="66" dur="500"/>
                                        <p:tgtEl>
                                          <p:spTgt spid="14"/>
                                        </p:tgtEl>
                                      </p:cBhvr>
                                    </p:animEffect>
                                  </p:childTnLst>
                                </p:cTn>
                              </p:par>
                              <p:par>
                                <p:cTn id="67" presetID="14" presetClass="entr" presetSubtype="1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randombar(horizontal)">
                                      <p:cBhvr>
                                        <p:cTn id="69" dur="4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31" grpId="0"/>
      <p:bldP spid="32" grpId="0" bldLvl="0" animBg="1"/>
      <p:bldP spid="3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a:off x="3200112" y="1447597"/>
            <a:ext cx="2599316" cy="1567989"/>
            <a:chOff x="0" y="0"/>
            <a:chExt cx="3536515" cy="2133600"/>
          </a:xfrm>
        </p:grpSpPr>
        <p:pic>
          <p:nvPicPr>
            <p:cNvPr id="3"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8"/>
            <p:cNvSpPr>
              <a:spLocks noChangeArrowheads="1"/>
            </p:cNvSpPr>
            <p:nvPr/>
          </p:nvSpPr>
          <p:spPr bwMode="auto">
            <a:xfrm>
              <a:off x="519687" y="255892"/>
              <a:ext cx="2450592" cy="1530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pPr algn="ctr"/>
              <a:endParaRPr lang="zh-CN" altLang="zh-CN" sz="2350" dirty="0">
                <a:cs typeface="+mn-ea"/>
                <a:sym typeface="+mn-lt"/>
              </a:endParaRPr>
            </a:p>
          </p:txBody>
        </p:sp>
      </p:grpSp>
      <p:grpSp>
        <p:nvGrpSpPr>
          <p:cNvPr id="5" name="组合 2"/>
          <p:cNvGrpSpPr/>
          <p:nvPr/>
        </p:nvGrpSpPr>
        <p:grpSpPr bwMode="auto">
          <a:xfrm>
            <a:off x="661461" y="1447597"/>
            <a:ext cx="2599316" cy="1567989"/>
            <a:chOff x="0" y="0"/>
            <a:chExt cx="3536515" cy="2133600"/>
          </a:xfrm>
        </p:grpSpPr>
        <p:pic>
          <p:nvPicPr>
            <p:cNvPr id="6"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9"/>
            <p:cNvSpPr>
              <a:spLocks noChangeArrowheads="1"/>
            </p:cNvSpPr>
            <p:nvPr/>
          </p:nvSpPr>
          <p:spPr bwMode="auto">
            <a:xfrm>
              <a:off x="524581" y="255892"/>
              <a:ext cx="2450592" cy="1530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pPr algn="ctr"/>
              <a:endParaRPr lang="zh-CN" altLang="zh-CN" sz="2350" dirty="0">
                <a:cs typeface="+mn-ea"/>
                <a:sym typeface="+mn-lt"/>
              </a:endParaRPr>
            </a:p>
          </p:txBody>
        </p:sp>
      </p:grpSp>
      <p:grpSp>
        <p:nvGrpSpPr>
          <p:cNvPr id="8" name="组合 7"/>
          <p:cNvGrpSpPr/>
          <p:nvPr/>
        </p:nvGrpSpPr>
        <p:grpSpPr bwMode="auto">
          <a:xfrm>
            <a:off x="5738763" y="1447597"/>
            <a:ext cx="2598150" cy="1567989"/>
            <a:chOff x="0" y="0"/>
            <a:chExt cx="3536515" cy="2133600"/>
          </a:xfrm>
        </p:grpSpPr>
        <p:pic>
          <p:nvPicPr>
            <p:cNvPr id="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0"/>
            <p:cNvSpPr>
              <a:spLocks noChangeArrowheads="1"/>
            </p:cNvSpPr>
            <p:nvPr/>
          </p:nvSpPr>
          <p:spPr bwMode="auto">
            <a:xfrm>
              <a:off x="515715" y="255890"/>
              <a:ext cx="2450592" cy="153000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pPr algn="ctr"/>
              <a:endParaRPr lang="zh-CN" altLang="zh-CN" sz="2350">
                <a:cs typeface="+mn-ea"/>
                <a:sym typeface="+mn-lt"/>
              </a:endParaRPr>
            </a:p>
          </p:txBody>
        </p:sp>
      </p:grpSp>
      <p:sp>
        <p:nvSpPr>
          <p:cNvPr id="11" name="矩形 37"/>
          <p:cNvSpPr>
            <a:spLocks noChangeArrowheads="1"/>
          </p:cNvSpPr>
          <p:nvPr/>
        </p:nvSpPr>
        <p:spPr bwMode="auto">
          <a:xfrm>
            <a:off x="986958" y="941266"/>
            <a:ext cx="7050120"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7193" tIns="33597" rIns="67193" bIns="33597">
            <a:spAutoFit/>
          </a:bodyPr>
          <a:lstStyle/>
          <a:p>
            <a:pPr>
              <a:lnSpc>
                <a:spcPct val="130000"/>
              </a:lnSpc>
            </a:pPr>
            <a:r>
              <a:rPr lang="zh-CN" altLang="en-US" sz="1400" dirty="0">
                <a:solidFill>
                  <a:schemeClr val="tx1">
                    <a:lumMod val="50000"/>
                    <a:lumOff val="50000"/>
                  </a:schemeClr>
                </a:solidFill>
                <a:cs typeface="+mn-ea"/>
                <a:sym typeface="+mn-lt"/>
              </a:rPr>
              <a:t>课堂知识反馈系统</a:t>
            </a:r>
            <a:r>
              <a:rPr lang="en-US" altLang="en-GB" sz="1400" dirty="0">
                <a:solidFill>
                  <a:schemeClr val="tx1">
                    <a:lumMod val="50000"/>
                    <a:lumOff val="50000"/>
                  </a:schemeClr>
                </a:solidFill>
                <a:cs typeface="+mn-ea"/>
                <a:sym typeface="+mn-lt"/>
              </a:rPr>
              <a:t>web</a:t>
            </a:r>
            <a:r>
              <a:rPr lang="zh-CN" altLang="en-US" sz="1400" dirty="0">
                <a:solidFill>
                  <a:schemeClr val="tx1">
                    <a:lumMod val="50000"/>
                    <a:lumOff val="50000"/>
                  </a:schemeClr>
                </a:solidFill>
                <a:cs typeface="+mn-ea"/>
                <a:sym typeface="+mn-lt"/>
              </a:rPr>
              <a:t>端的教师界面主要功能</a:t>
            </a:r>
            <a:endParaRPr lang="zh-CN" altLang="en-US" sz="1400" dirty="0">
              <a:solidFill>
                <a:schemeClr val="tx1">
                  <a:lumMod val="50000"/>
                  <a:lumOff val="50000"/>
                </a:schemeClr>
              </a:solidFill>
              <a:cs typeface="+mn-ea"/>
              <a:sym typeface="+mn-lt"/>
            </a:endParaRPr>
          </a:p>
        </p:txBody>
      </p:sp>
      <p:sp>
        <p:nvSpPr>
          <p:cNvPr id="12" name="矩形 38"/>
          <p:cNvSpPr>
            <a:spLocks noChangeArrowheads="1"/>
          </p:cNvSpPr>
          <p:nvPr/>
        </p:nvSpPr>
        <p:spPr bwMode="auto">
          <a:xfrm>
            <a:off x="1567612" y="3241446"/>
            <a:ext cx="8445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93" tIns="33597" rIns="67193" bIns="33597">
            <a:spAutoFit/>
          </a:bodyPr>
          <a:lstStyle/>
          <a:p>
            <a:pPr algn="ctr">
              <a:defRPr/>
            </a:pPr>
            <a:r>
              <a:rPr lang="zh-CN" altLang="en-US" sz="1390" b="1" dirty="0">
                <a:solidFill>
                  <a:schemeClr val="accent4">
                    <a:lumMod val="60000"/>
                    <a:lumOff val="40000"/>
                  </a:schemeClr>
                </a:solidFill>
                <a:cs typeface="+mn-ea"/>
                <a:sym typeface="+mn-lt"/>
              </a:rPr>
              <a:t>课程查询</a:t>
            </a:r>
            <a:endParaRPr lang="zh-CN" altLang="en-US" sz="1395" dirty="0">
              <a:solidFill>
                <a:schemeClr val="tx1">
                  <a:lumMod val="65000"/>
                  <a:lumOff val="35000"/>
                </a:schemeClr>
              </a:solidFill>
              <a:cs typeface="+mn-ea"/>
              <a:sym typeface="+mn-lt"/>
            </a:endParaRPr>
          </a:p>
        </p:txBody>
      </p:sp>
      <p:sp>
        <p:nvSpPr>
          <p:cNvPr id="13" name="矩形 47"/>
          <p:cNvSpPr>
            <a:spLocks noChangeArrowheads="1"/>
          </p:cNvSpPr>
          <p:nvPr/>
        </p:nvSpPr>
        <p:spPr bwMode="auto">
          <a:xfrm>
            <a:off x="1105959" y="3639748"/>
            <a:ext cx="1711488" cy="54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7193" tIns="33597" rIns="67193" bIns="33597">
            <a:spAutoFit/>
          </a:bodyPr>
          <a:lstStyle/>
          <a:p>
            <a:pPr algn="ctr">
              <a:lnSpc>
                <a:spcPct val="130000"/>
              </a:lnSpc>
            </a:pPr>
            <a:r>
              <a:rPr lang="zh-CN" altLang="en-GB" sz="1200" dirty="0">
                <a:solidFill>
                  <a:schemeClr val="tx1">
                    <a:lumMod val="50000"/>
                    <a:lumOff val="50000"/>
                  </a:schemeClr>
                </a:solidFill>
                <a:cs typeface="+mn-ea"/>
                <a:sym typeface="+mn-lt"/>
              </a:rPr>
              <a:t>课程查询包括：</a:t>
            </a:r>
            <a:endParaRPr lang="zh-CN" altLang="en-GB" sz="1200" dirty="0">
              <a:solidFill>
                <a:schemeClr val="tx1">
                  <a:lumMod val="50000"/>
                  <a:lumOff val="50000"/>
                </a:schemeClr>
              </a:solidFill>
              <a:cs typeface="+mn-ea"/>
              <a:sym typeface="+mn-lt"/>
            </a:endParaRPr>
          </a:p>
          <a:p>
            <a:pPr algn="ctr">
              <a:lnSpc>
                <a:spcPct val="130000"/>
              </a:lnSpc>
            </a:pPr>
            <a:r>
              <a:rPr lang="zh-CN" altLang="en-GB" sz="1200" b="1" u="sng" dirty="0">
                <a:solidFill>
                  <a:schemeClr val="tx1">
                    <a:lumMod val="50000"/>
                    <a:lumOff val="50000"/>
                  </a:schemeClr>
                </a:solidFill>
                <a:cs typeface="+mn-ea"/>
                <a:sym typeface="+mn-lt"/>
              </a:rPr>
              <a:t>课程录入</a:t>
            </a:r>
            <a:r>
              <a:rPr lang="zh-CN" altLang="en-GB" sz="1200" dirty="0">
                <a:solidFill>
                  <a:schemeClr val="tx1">
                    <a:lumMod val="50000"/>
                    <a:lumOff val="50000"/>
                  </a:schemeClr>
                </a:solidFill>
                <a:cs typeface="+mn-ea"/>
                <a:sym typeface="+mn-lt"/>
              </a:rPr>
              <a:t> 和 </a:t>
            </a:r>
            <a:r>
              <a:rPr lang="zh-CN" altLang="en-GB" sz="1200" b="1" u="sng" dirty="0">
                <a:solidFill>
                  <a:schemeClr val="tx1">
                    <a:lumMod val="50000"/>
                    <a:lumOff val="50000"/>
                  </a:schemeClr>
                </a:solidFill>
                <a:cs typeface="+mn-ea"/>
                <a:sym typeface="+mn-lt"/>
              </a:rPr>
              <a:t>课程展示</a:t>
            </a:r>
            <a:endParaRPr lang="zh-CN" altLang="en-GB" sz="1200" b="1" u="sng" dirty="0">
              <a:solidFill>
                <a:schemeClr val="tx1">
                  <a:lumMod val="50000"/>
                  <a:lumOff val="50000"/>
                </a:schemeClr>
              </a:solidFill>
              <a:cs typeface="+mn-ea"/>
              <a:sym typeface="+mn-lt"/>
            </a:endParaRPr>
          </a:p>
        </p:txBody>
      </p:sp>
      <p:sp>
        <p:nvSpPr>
          <p:cNvPr id="14" name="矩形 51"/>
          <p:cNvSpPr>
            <a:spLocks noChangeArrowheads="1"/>
          </p:cNvSpPr>
          <p:nvPr/>
        </p:nvSpPr>
        <p:spPr bwMode="auto">
          <a:xfrm>
            <a:off x="4059907" y="3134766"/>
            <a:ext cx="844550" cy="38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93" tIns="33597" rIns="67193" bIns="33597">
            <a:spAutoFit/>
          </a:bodyPr>
          <a:lstStyle/>
          <a:p>
            <a:pPr algn="l">
              <a:lnSpc>
                <a:spcPct val="150000"/>
              </a:lnSpc>
            </a:pPr>
            <a:r>
              <a:rPr lang="zh-CN" altLang="en-US" sz="1385" b="1" dirty="0">
                <a:solidFill>
                  <a:schemeClr val="accent4">
                    <a:lumMod val="60000"/>
                    <a:lumOff val="40000"/>
                  </a:schemeClr>
                </a:solidFill>
                <a:cs typeface="+mn-ea"/>
                <a:sym typeface="+mn-lt"/>
              </a:rPr>
              <a:t>用户添加</a:t>
            </a:r>
            <a:endParaRPr lang="zh-CN" altLang="en-US" sz="1395" dirty="0">
              <a:solidFill>
                <a:schemeClr val="tx1">
                  <a:lumMod val="65000"/>
                  <a:lumOff val="35000"/>
                </a:schemeClr>
              </a:solidFill>
              <a:cs typeface="+mn-ea"/>
              <a:sym typeface="+mn-lt"/>
            </a:endParaRPr>
          </a:p>
        </p:txBody>
      </p:sp>
      <p:sp>
        <p:nvSpPr>
          <p:cNvPr id="16" name="矩形 53"/>
          <p:cNvSpPr>
            <a:spLocks noChangeArrowheads="1"/>
          </p:cNvSpPr>
          <p:nvPr/>
        </p:nvSpPr>
        <p:spPr bwMode="auto">
          <a:xfrm>
            <a:off x="6458960" y="3241446"/>
            <a:ext cx="1200150" cy="49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93" tIns="33597" rIns="67193" bIns="33597">
            <a:spAutoFit/>
          </a:bodyPr>
          <a:lstStyle/>
          <a:p>
            <a:pPr algn="ctr">
              <a:defRPr/>
            </a:pPr>
            <a:r>
              <a:rPr lang="zh-CN" altLang="en-US" sz="1390" b="1" dirty="0">
                <a:solidFill>
                  <a:schemeClr val="accent4">
                    <a:lumMod val="60000"/>
                    <a:lumOff val="40000"/>
                  </a:schemeClr>
                </a:solidFill>
                <a:cs typeface="+mn-ea"/>
                <a:sym typeface="+mn-lt"/>
              </a:rPr>
              <a:t>查询用户信息</a:t>
            </a:r>
            <a:endParaRPr lang="zh-CN" altLang="en-US" sz="1390" b="1" dirty="0">
              <a:solidFill>
                <a:schemeClr val="accent4">
                  <a:lumMod val="60000"/>
                  <a:lumOff val="40000"/>
                </a:schemeClr>
              </a:solidFill>
              <a:cs typeface="+mn-ea"/>
              <a:sym typeface="+mn-lt"/>
            </a:endParaRPr>
          </a:p>
          <a:p>
            <a:pPr algn="ctr">
              <a:defRPr/>
            </a:pPr>
            <a:endParaRPr lang="zh-CN" altLang="en-US" sz="1395" dirty="0">
              <a:solidFill>
                <a:schemeClr val="tx1">
                  <a:lumMod val="65000"/>
                  <a:lumOff val="35000"/>
                </a:schemeClr>
              </a:solidFill>
              <a:cs typeface="+mn-ea"/>
              <a:sym typeface="+mn-lt"/>
            </a:endParaRPr>
          </a:p>
        </p:txBody>
      </p:sp>
      <p:sp>
        <p:nvSpPr>
          <p:cNvPr id="18" name="矩形 36"/>
          <p:cNvSpPr>
            <a:spLocks noChangeArrowheads="1"/>
          </p:cNvSpPr>
          <p:nvPr/>
        </p:nvSpPr>
        <p:spPr bwMode="auto">
          <a:xfrm>
            <a:off x="1328791" y="3525617"/>
            <a:ext cx="1322991" cy="33599"/>
          </a:xfrm>
          <a:prstGeom prst="rect">
            <a:avLst/>
          </a:prstGeom>
          <a:solidFill>
            <a:schemeClr val="accent2"/>
          </a:solidFill>
          <a:ln>
            <a:noFill/>
          </a:ln>
        </p:spPr>
        <p:txBody>
          <a:bodyPr anchor="ctr"/>
          <a:lstStyle/>
          <a:p>
            <a:pPr algn="ctr"/>
            <a:endParaRPr lang="zh-CN" altLang="zh-CN" sz="1470">
              <a:cs typeface="+mn-ea"/>
              <a:sym typeface="+mn-lt"/>
            </a:endParaRPr>
          </a:p>
        </p:txBody>
      </p:sp>
      <p:sp>
        <p:nvSpPr>
          <p:cNvPr id="19" name="矩形 36"/>
          <p:cNvSpPr>
            <a:spLocks noChangeArrowheads="1"/>
          </p:cNvSpPr>
          <p:nvPr/>
        </p:nvSpPr>
        <p:spPr bwMode="auto">
          <a:xfrm>
            <a:off x="3872836" y="3525617"/>
            <a:ext cx="1322991" cy="33599"/>
          </a:xfrm>
          <a:prstGeom prst="rect">
            <a:avLst/>
          </a:prstGeom>
          <a:solidFill>
            <a:schemeClr val="accent2"/>
          </a:solidFill>
          <a:ln>
            <a:noFill/>
          </a:ln>
        </p:spPr>
        <p:txBody>
          <a:bodyPr anchor="ctr"/>
          <a:lstStyle/>
          <a:p>
            <a:pPr algn="ctr"/>
            <a:endParaRPr lang="zh-CN" altLang="zh-CN" sz="1470">
              <a:cs typeface="+mn-ea"/>
              <a:sym typeface="+mn-lt"/>
            </a:endParaRPr>
          </a:p>
        </p:txBody>
      </p:sp>
      <p:sp>
        <p:nvSpPr>
          <p:cNvPr id="20" name="矩形 36"/>
          <p:cNvSpPr>
            <a:spLocks noChangeArrowheads="1"/>
          </p:cNvSpPr>
          <p:nvPr/>
        </p:nvSpPr>
        <p:spPr bwMode="auto">
          <a:xfrm>
            <a:off x="6404924" y="3525617"/>
            <a:ext cx="1322991" cy="33599"/>
          </a:xfrm>
          <a:prstGeom prst="rect">
            <a:avLst/>
          </a:prstGeom>
          <a:solidFill>
            <a:schemeClr val="accent2"/>
          </a:solidFill>
          <a:ln>
            <a:noFill/>
          </a:ln>
        </p:spPr>
        <p:txBody>
          <a:bodyPr anchor="ctr"/>
          <a:lstStyle/>
          <a:p>
            <a:pPr algn="ctr"/>
            <a:endParaRPr lang="zh-CN" altLang="zh-CN" sz="1470">
              <a:cs typeface="+mn-ea"/>
              <a:sym typeface="+mn-lt"/>
            </a:endParaRPr>
          </a:p>
        </p:txBody>
      </p:sp>
      <p:sp>
        <p:nvSpPr>
          <p:cNvPr id="21" name="TextBox 20"/>
          <p:cNvSpPr txBox="1"/>
          <p:nvPr/>
        </p:nvSpPr>
        <p:spPr>
          <a:xfrm>
            <a:off x="913691" y="292746"/>
            <a:ext cx="2067957" cy="460375"/>
          </a:xfrm>
          <a:prstGeom prst="rect">
            <a:avLst/>
          </a:prstGeom>
          <a:noFill/>
        </p:spPr>
        <p:txBody>
          <a:bodyPr wrap="square" rtlCol="0">
            <a:spAutoFit/>
          </a:bodyPr>
          <a:lstStyle/>
          <a:p>
            <a:r>
              <a:rPr lang="zh-CN" altLang="en-US" sz="2400" dirty="0">
                <a:cs typeface="+mn-ea"/>
                <a:sym typeface="+mn-lt"/>
              </a:rPr>
              <a:t>教师端功能</a:t>
            </a:r>
            <a:endParaRPr lang="zh-CN" altLang="en-US" sz="2400" dirty="0">
              <a:cs typeface="+mn-ea"/>
              <a:sym typeface="+mn-lt"/>
            </a:endParaRPr>
          </a:p>
        </p:txBody>
      </p:sp>
      <p:cxnSp>
        <p:nvCxnSpPr>
          <p:cNvPr id="23" name="直接连接符 2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任意多边形: 形状 2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47"/>
          <p:cNvSpPr>
            <a:spLocks noChangeArrowheads="1"/>
          </p:cNvSpPr>
          <p:nvPr/>
        </p:nvSpPr>
        <p:spPr bwMode="auto">
          <a:xfrm>
            <a:off x="3626274" y="3639748"/>
            <a:ext cx="1711488" cy="54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7193" tIns="33597" rIns="67193" bIns="33597">
            <a:spAutoFit/>
          </a:bodyPr>
          <a:p>
            <a:pPr algn="ctr">
              <a:lnSpc>
                <a:spcPct val="130000"/>
              </a:lnSpc>
            </a:pPr>
            <a:r>
              <a:rPr lang="zh-CN" altLang="en-GB" sz="1200" dirty="0">
                <a:solidFill>
                  <a:schemeClr val="tx1">
                    <a:lumMod val="50000"/>
                    <a:lumOff val="50000"/>
                  </a:schemeClr>
                </a:solidFill>
                <a:cs typeface="+mn-ea"/>
                <a:sym typeface="+mn-lt"/>
              </a:rPr>
              <a:t>用户添加包括：</a:t>
            </a:r>
            <a:endParaRPr lang="zh-CN" altLang="en-GB" sz="1200" dirty="0">
              <a:solidFill>
                <a:schemeClr val="tx1">
                  <a:lumMod val="50000"/>
                  <a:lumOff val="50000"/>
                </a:schemeClr>
              </a:solidFill>
              <a:cs typeface="+mn-ea"/>
              <a:sym typeface="+mn-lt"/>
            </a:endParaRPr>
          </a:p>
          <a:p>
            <a:pPr algn="ctr">
              <a:lnSpc>
                <a:spcPct val="130000"/>
              </a:lnSpc>
            </a:pPr>
            <a:r>
              <a:rPr lang="zh-CN" altLang="en-GB" sz="1200" b="1" u="sng" dirty="0">
                <a:solidFill>
                  <a:schemeClr val="tx1">
                    <a:lumMod val="50000"/>
                    <a:lumOff val="50000"/>
                  </a:schemeClr>
                </a:solidFill>
                <a:cs typeface="+mn-ea"/>
                <a:sym typeface="+mn-lt"/>
              </a:rPr>
              <a:t>添加学生</a:t>
            </a:r>
            <a:r>
              <a:rPr lang="zh-CN" altLang="en-GB" sz="1200" dirty="0">
                <a:solidFill>
                  <a:schemeClr val="tx1">
                    <a:lumMod val="50000"/>
                    <a:lumOff val="50000"/>
                  </a:schemeClr>
                </a:solidFill>
                <a:cs typeface="+mn-ea"/>
                <a:sym typeface="+mn-lt"/>
              </a:rPr>
              <a:t> 和 </a:t>
            </a:r>
            <a:r>
              <a:rPr lang="zh-CN" altLang="en-GB" sz="1200" b="1" u="sng" dirty="0">
                <a:solidFill>
                  <a:schemeClr val="tx1">
                    <a:lumMod val="50000"/>
                    <a:lumOff val="50000"/>
                  </a:schemeClr>
                </a:solidFill>
                <a:cs typeface="+mn-ea"/>
                <a:sym typeface="+mn-lt"/>
              </a:rPr>
              <a:t>添加教师</a:t>
            </a:r>
            <a:endParaRPr lang="zh-CN" altLang="en-GB" sz="1200" b="1" u="sng" dirty="0">
              <a:solidFill>
                <a:schemeClr val="tx1">
                  <a:lumMod val="50000"/>
                  <a:lumOff val="50000"/>
                </a:schemeClr>
              </a:solidFill>
              <a:cs typeface="+mn-ea"/>
              <a:sym typeface="+mn-lt"/>
            </a:endParaRPr>
          </a:p>
        </p:txBody>
      </p:sp>
      <p:sp>
        <p:nvSpPr>
          <p:cNvPr id="37" name="矩形 47"/>
          <p:cNvSpPr>
            <a:spLocks noChangeArrowheads="1"/>
          </p:cNvSpPr>
          <p:nvPr/>
        </p:nvSpPr>
        <p:spPr bwMode="auto">
          <a:xfrm>
            <a:off x="6181514" y="3639748"/>
            <a:ext cx="1711488" cy="54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7193" tIns="33597" rIns="67193" bIns="33597">
            <a:spAutoFit/>
          </a:bodyPr>
          <a:p>
            <a:pPr algn="ctr">
              <a:lnSpc>
                <a:spcPct val="130000"/>
              </a:lnSpc>
            </a:pPr>
            <a:r>
              <a:rPr lang="zh-CN" altLang="en-GB" sz="1200" dirty="0">
                <a:solidFill>
                  <a:schemeClr val="tx1">
                    <a:lumMod val="50000"/>
                    <a:lumOff val="50000"/>
                  </a:schemeClr>
                </a:solidFill>
                <a:cs typeface="+mn-ea"/>
                <a:sym typeface="+mn-lt"/>
              </a:rPr>
              <a:t>查询信息包括：</a:t>
            </a:r>
            <a:endParaRPr lang="zh-CN" altLang="en-GB" sz="1200" dirty="0">
              <a:solidFill>
                <a:schemeClr val="tx1">
                  <a:lumMod val="50000"/>
                  <a:lumOff val="50000"/>
                </a:schemeClr>
              </a:solidFill>
              <a:cs typeface="+mn-ea"/>
              <a:sym typeface="+mn-lt"/>
            </a:endParaRPr>
          </a:p>
          <a:p>
            <a:pPr algn="ctr">
              <a:lnSpc>
                <a:spcPct val="130000"/>
              </a:lnSpc>
            </a:pPr>
            <a:r>
              <a:rPr lang="zh-CN" altLang="en-GB" sz="1200" b="1" u="sng" dirty="0">
                <a:solidFill>
                  <a:schemeClr val="tx1">
                    <a:lumMod val="50000"/>
                    <a:lumOff val="50000"/>
                  </a:schemeClr>
                </a:solidFill>
                <a:cs typeface="+mn-ea"/>
                <a:sym typeface="+mn-lt"/>
              </a:rPr>
              <a:t>查询学生</a:t>
            </a:r>
            <a:r>
              <a:rPr lang="zh-CN" altLang="en-GB" sz="1200" dirty="0">
                <a:solidFill>
                  <a:schemeClr val="tx1">
                    <a:lumMod val="50000"/>
                    <a:lumOff val="50000"/>
                  </a:schemeClr>
                </a:solidFill>
                <a:cs typeface="+mn-ea"/>
                <a:sym typeface="+mn-lt"/>
              </a:rPr>
              <a:t> 和 </a:t>
            </a:r>
            <a:r>
              <a:rPr lang="zh-CN" altLang="en-GB" sz="1200" b="1" u="sng" dirty="0">
                <a:solidFill>
                  <a:schemeClr val="tx1">
                    <a:lumMod val="50000"/>
                    <a:lumOff val="50000"/>
                  </a:schemeClr>
                </a:solidFill>
                <a:cs typeface="+mn-ea"/>
                <a:sym typeface="+mn-lt"/>
              </a:rPr>
              <a:t>查询教师</a:t>
            </a:r>
            <a:endParaRPr lang="zh-CN" altLang="en-GB" sz="1200" b="1" u="sng" dirty="0">
              <a:solidFill>
                <a:schemeClr val="tx1">
                  <a:lumMod val="50000"/>
                  <a:lumOff val="50000"/>
                </a:schemeClr>
              </a:solidFill>
              <a:cs typeface="+mn-ea"/>
              <a:sym typeface="+mn-lt"/>
            </a:endParaRPr>
          </a:p>
        </p:txBody>
      </p:sp>
      <p:grpSp>
        <p:nvGrpSpPr>
          <p:cNvPr id="15" name="组合 14"/>
          <p:cNvGrpSpPr/>
          <p:nvPr/>
        </p:nvGrpSpPr>
        <p:grpSpPr>
          <a:xfrm>
            <a:off x="6547644" y="169636"/>
            <a:ext cx="3101936" cy="584549"/>
            <a:chOff x="6547644" y="169636"/>
            <a:chExt cx="3101936" cy="584549"/>
          </a:xfrm>
        </p:grpSpPr>
        <p:sp>
          <p:nvSpPr>
            <p:cNvPr id="17"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2" name="矩形 31">
            <a:hlinkClick r:id="rId6"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300"/>
                                        <p:tgtEl>
                                          <p:spTgt spid="2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400" fill="hold"/>
                                        <p:tgtEl>
                                          <p:spTgt spid="21"/>
                                        </p:tgtEl>
                                        <p:attrNameLst>
                                          <p:attrName>ppt_x</p:attrName>
                                        </p:attrNameLst>
                                      </p:cBhvr>
                                      <p:tavLst>
                                        <p:tav tm="0">
                                          <p:val>
                                            <p:strVal val="0-#ppt_w/2"/>
                                          </p:val>
                                        </p:tav>
                                        <p:tav tm="100000">
                                          <p:val>
                                            <p:strVal val="#ppt_x"/>
                                          </p:val>
                                        </p:tav>
                                      </p:tavLst>
                                    </p:anim>
                                    <p:anim calcmode="lin" valueType="num">
                                      <p:cBhvr additive="base">
                                        <p:cTn id="16" dur="40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960"/>
                            </p:stCondLst>
                            <p:childTnLst>
                              <p:par>
                                <p:cTn id="18" presetID="16" presetClass="entr" presetSubtype="21"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par>
                          <p:cTn id="21" fill="hold">
                            <p:stCondLst>
                              <p:cond delay="1460"/>
                            </p:stCondLst>
                            <p:childTnLst>
                              <p:par>
                                <p:cTn id="22" presetID="12" presetClass="entr" presetSubtype="1"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p:tgtEl>
                                          <p:spTgt spid="2"/>
                                        </p:tgtEl>
                                        <p:attrNameLst>
                                          <p:attrName>ppt_y</p:attrName>
                                        </p:attrNameLst>
                                      </p:cBhvr>
                                      <p:tavLst>
                                        <p:tav tm="0">
                                          <p:val>
                                            <p:strVal val="#ppt_y-#ppt_h*1.125000"/>
                                          </p:val>
                                        </p:tav>
                                        <p:tav tm="100000">
                                          <p:val>
                                            <p:strVal val="#ppt_y"/>
                                          </p:val>
                                        </p:tav>
                                      </p:tavLst>
                                    </p:anim>
                                    <p:animEffect>
                                      <p:cBhvr>
                                        <p:cTn id="25" dur="500"/>
                                        <p:tgtEl>
                                          <p:spTgt spid="2"/>
                                        </p:tgtEl>
                                      </p:cBhvr>
                                    </p:animEffect>
                                  </p:childTnLst>
                                </p:cTn>
                              </p:par>
                            </p:childTnLst>
                          </p:cTn>
                        </p:par>
                        <p:par>
                          <p:cTn id="26" fill="hold">
                            <p:stCondLst>
                              <p:cond delay="1960"/>
                            </p:stCondLst>
                            <p:childTnLst>
                              <p:par>
                                <p:cTn id="27" presetID="12" presetClass="entr" presetSubtype="2"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p:tgtEl>
                                          <p:spTgt spid="5"/>
                                        </p:tgtEl>
                                        <p:attrNameLst>
                                          <p:attrName>ppt_x</p:attrName>
                                        </p:attrNameLst>
                                      </p:cBhvr>
                                      <p:tavLst>
                                        <p:tav tm="0">
                                          <p:val>
                                            <p:strVal val="#ppt_x+#ppt_w*1.125000"/>
                                          </p:val>
                                        </p:tav>
                                        <p:tav tm="100000">
                                          <p:val>
                                            <p:strVal val="#ppt_x"/>
                                          </p:val>
                                        </p:tav>
                                      </p:tavLst>
                                    </p:anim>
                                    <p:animEffect>
                                      <p:cBhvr>
                                        <p:cTn id="30" dur="500"/>
                                        <p:tgtEl>
                                          <p:spTgt spid="5"/>
                                        </p:tgtEl>
                                      </p:cBhvr>
                                    </p:animEffect>
                                  </p:childTnLst>
                                </p:cTn>
                              </p:par>
                            </p:childTnLst>
                          </p:cTn>
                        </p:par>
                        <p:par>
                          <p:cTn id="31" fill="hold">
                            <p:stCondLst>
                              <p:cond delay="2460"/>
                            </p:stCondLst>
                            <p:childTnLst>
                              <p:par>
                                <p:cTn id="32" presetID="1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p:tgtEl>
                                          <p:spTgt spid="8"/>
                                        </p:tgtEl>
                                        <p:attrNameLst>
                                          <p:attrName>ppt_x</p:attrName>
                                        </p:attrNameLst>
                                      </p:cBhvr>
                                      <p:tavLst>
                                        <p:tav tm="0">
                                          <p:val>
                                            <p:strVal val="#ppt_x-#ppt_w*1.125000"/>
                                          </p:val>
                                        </p:tav>
                                        <p:tav tm="100000">
                                          <p:val>
                                            <p:strVal val="#ppt_x"/>
                                          </p:val>
                                        </p:tav>
                                      </p:tavLst>
                                    </p:anim>
                                    <p:animEffect>
                                      <p:cBhvr>
                                        <p:cTn id="35" dur="500"/>
                                        <p:tgtEl>
                                          <p:spTgt spid="8"/>
                                        </p:tgtEl>
                                      </p:cBhvr>
                                    </p:animEffect>
                                  </p:childTnLst>
                                </p:cTn>
                              </p:par>
                            </p:childTnLst>
                          </p:cTn>
                        </p:par>
                        <p:par>
                          <p:cTn id="36" fill="hold">
                            <p:stCondLst>
                              <p:cond delay="2960"/>
                            </p:stCondLst>
                            <p:childTnLst>
                              <p:par>
                                <p:cTn id="37" presetID="23" presetClass="entr" presetSubtype="16"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childTnLst>
                                </p:cTn>
                              </p:par>
                            </p:childTnLst>
                          </p:cTn>
                        </p:par>
                        <p:par>
                          <p:cTn id="41" fill="hold">
                            <p:stCondLst>
                              <p:cond delay="3460"/>
                            </p:stCondLst>
                            <p:childTnLst>
                              <p:par>
                                <p:cTn id="42" presetID="29"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ppt_x</p:attrName>
                                        </p:attrNameLst>
                                      </p:cBhvr>
                                      <p:tavLst>
                                        <p:tav tm="0">
                                          <p:val>
                                            <p:strVal val="#ppt_x-.2"/>
                                          </p:val>
                                        </p:tav>
                                        <p:tav tm="100000">
                                          <p:val>
                                            <p:strVal val="#ppt_x"/>
                                          </p:val>
                                        </p:tav>
                                      </p:tavLst>
                                    </p:anim>
                                    <p:anim calcmode="lin" valueType="num">
                                      <p:cBhvr>
                                        <p:cTn id="45"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46" dur="500"/>
                                        <p:tgtEl>
                                          <p:spTgt spid="19"/>
                                        </p:tgtEl>
                                      </p:cBhvr>
                                    </p:animEffect>
                                  </p:childTnLst>
                                </p:cTn>
                              </p:par>
                            </p:childTnLst>
                          </p:cTn>
                        </p:par>
                        <p:par>
                          <p:cTn id="47" fill="hold">
                            <p:stCondLst>
                              <p:cond delay="3960"/>
                            </p:stCondLst>
                            <p:childTnLst>
                              <p:par>
                                <p:cTn id="48" presetID="23" presetClass="entr" presetSubtype="16"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childTnLst>
                                </p:cTn>
                              </p:par>
                            </p:childTnLst>
                          </p:cTn>
                        </p:par>
                        <p:par>
                          <p:cTn id="52" fill="hold">
                            <p:stCondLst>
                              <p:cond delay="4460"/>
                            </p:stCondLst>
                            <p:childTnLst>
                              <p:par>
                                <p:cTn id="53" presetID="29"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ppt_x</p:attrName>
                                        </p:attrNameLst>
                                      </p:cBhvr>
                                      <p:tavLst>
                                        <p:tav tm="0">
                                          <p:val>
                                            <p:strVal val="#ppt_x-.2"/>
                                          </p:val>
                                        </p:tav>
                                        <p:tav tm="100000">
                                          <p:val>
                                            <p:strVal val="#ppt_x"/>
                                          </p:val>
                                        </p:tav>
                                      </p:tavLst>
                                    </p:anim>
                                    <p:anim calcmode="lin" valueType="num">
                                      <p:cBhvr>
                                        <p:cTn id="56"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57" dur="500"/>
                                        <p:tgtEl>
                                          <p:spTgt spid="18"/>
                                        </p:tgtEl>
                                      </p:cBhvr>
                                    </p:animEffect>
                                  </p:childTnLst>
                                </p:cTn>
                              </p:par>
                            </p:childTnLst>
                          </p:cTn>
                        </p:par>
                        <p:par>
                          <p:cTn id="58" fill="hold">
                            <p:stCondLst>
                              <p:cond delay="4960"/>
                            </p:stCondLst>
                            <p:childTnLst>
                              <p:par>
                                <p:cTn id="59" presetID="23" presetClass="entr" presetSubtype="16"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fill="hold"/>
                                        <p:tgtEl>
                                          <p:spTgt spid="16"/>
                                        </p:tgtEl>
                                        <p:attrNameLst>
                                          <p:attrName>ppt_w</p:attrName>
                                        </p:attrNameLst>
                                      </p:cBhvr>
                                      <p:tavLst>
                                        <p:tav tm="0">
                                          <p:val>
                                            <p:fltVal val="0"/>
                                          </p:val>
                                        </p:tav>
                                        <p:tav tm="100000">
                                          <p:val>
                                            <p:strVal val="#ppt_w"/>
                                          </p:val>
                                        </p:tav>
                                      </p:tavLst>
                                    </p:anim>
                                    <p:anim calcmode="lin" valueType="num">
                                      <p:cBhvr>
                                        <p:cTn id="62" dur="500" fill="hold"/>
                                        <p:tgtEl>
                                          <p:spTgt spid="16"/>
                                        </p:tgtEl>
                                        <p:attrNameLst>
                                          <p:attrName>ppt_h</p:attrName>
                                        </p:attrNameLst>
                                      </p:cBhvr>
                                      <p:tavLst>
                                        <p:tav tm="0">
                                          <p:val>
                                            <p:fltVal val="0"/>
                                          </p:val>
                                        </p:tav>
                                        <p:tav tm="100000">
                                          <p:val>
                                            <p:strVal val="#ppt_h"/>
                                          </p:val>
                                        </p:tav>
                                      </p:tavLst>
                                    </p:anim>
                                  </p:childTnLst>
                                </p:cTn>
                              </p:par>
                            </p:childTnLst>
                          </p:cTn>
                        </p:par>
                        <p:par>
                          <p:cTn id="63" fill="hold">
                            <p:stCondLst>
                              <p:cond delay="5460"/>
                            </p:stCondLst>
                            <p:childTnLst>
                              <p:par>
                                <p:cTn id="64" presetID="29"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p:cTn id="66" dur="500" fill="hold"/>
                                        <p:tgtEl>
                                          <p:spTgt spid="20"/>
                                        </p:tgtEl>
                                        <p:attrNameLst>
                                          <p:attrName>ppt_x</p:attrName>
                                        </p:attrNameLst>
                                      </p:cBhvr>
                                      <p:tavLst>
                                        <p:tav tm="0">
                                          <p:val>
                                            <p:strVal val="#ppt_x-.2"/>
                                          </p:val>
                                        </p:tav>
                                        <p:tav tm="100000">
                                          <p:val>
                                            <p:strVal val="#ppt_x"/>
                                          </p:val>
                                        </p:tav>
                                      </p:tavLst>
                                    </p:anim>
                                    <p:anim calcmode="lin" valueType="num">
                                      <p:cBhvr>
                                        <p:cTn id="67" dur="5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68" dur="500"/>
                                        <p:tgtEl>
                                          <p:spTgt spid="20"/>
                                        </p:tgtEl>
                                      </p:cBhvr>
                                    </p:animEffect>
                                  </p:childTnLst>
                                </p:cTn>
                              </p:par>
                            </p:childTnLst>
                          </p:cTn>
                        </p:par>
                        <p:par>
                          <p:cTn id="69" fill="hold">
                            <p:stCondLst>
                              <p:cond delay="5960"/>
                            </p:stCondLst>
                            <p:childTnLst>
                              <p:par>
                                <p:cTn id="70" presetID="23" presetClass="entr" presetSubtype="16"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500" fill="hold"/>
                                        <p:tgtEl>
                                          <p:spTgt spid="13"/>
                                        </p:tgtEl>
                                        <p:attrNameLst>
                                          <p:attrName>ppt_w</p:attrName>
                                        </p:attrNameLst>
                                      </p:cBhvr>
                                      <p:tavLst>
                                        <p:tav tm="0">
                                          <p:val>
                                            <p:fltVal val="0"/>
                                          </p:val>
                                        </p:tav>
                                        <p:tav tm="100000">
                                          <p:val>
                                            <p:strVal val="#ppt_w"/>
                                          </p:val>
                                        </p:tav>
                                      </p:tavLst>
                                    </p:anim>
                                    <p:anim calcmode="lin" valueType="num">
                                      <p:cBhvr>
                                        <p:cTn id="73" dur="500" fill="hold"/>
                                        <p:tgtEl>
                                          <p:spTgt spid="13"/>
                                        </p:tgtEl>
                                        <p:attrNameLst>
                                          <p:attrName>ppt_h</p:attrName>
                                        </p:attrNameLst>
                                      </p:cBhvr>
                                      <p:tavLst>
                                        <p:tav tm="0">
                                          <p:val>
                                            <p:fltVal val="0"/>
                                          </p:val>
                                        </p:tav>
                                        <p:tav tm="100000">
                                          <p:val>
                                            <p:strVal val="#ppt_h"/>
                                          </p:val>
                                        </p:tav>
                                      </p:tavLst>
                                    </p:anim>
                                  </p:childTnLst>
                                </p:cTn>
                              </p:par>
                            </p:childTnLst>
                          </p:cTn>
                        </p:par>
                        <p:par>
                          <p:cTn id="74" fill="hold">
                            <p:stCondLst>
                              <p:cond delay="6460"/>
                            </p:stCondLst>
                            <p:childTnLst>
                              <p:par>
                                <p:cTn id="75" presetID="23" presetClass="entr" presetSubtype="16"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childTnLst>
                                </p:cTn>
                              </p:par>
                            </p:childTnLst>
                          </p:cTn>
                        </p:par>
                        <p:par>
                          <p:cTn id="79" fill="hold">
                            <p:stCondLst>
                              <p:cond delay="6960"/>
                            </p:stCondLst>
                            <p:childTnLst>
                              <p:par>
                                <p:cTn id="80" presetID="23" presetClass="entr" presetSubtype="16" fill="hold" grpId="0" nodeType="after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p:cTn id="82" dur="500" fill="hold"/>
                                        <p:tgtEl>
                                          <p:spTgt spid="37"/>
                                        </p:tgtEl>
                                        <p:attrNameLst>
                                          <p:attrName>ppt_w</p:attrName>
                                        </p:attrNameLst>
                                      </p:cBhvr>
                                      <p:tavLst>
                                        <p:tav tm="0">
                                          <p:val>
                                            <p:fltVal val="0"/>
                                          </p:val>
                                        </p:tav>
                                        <p:tav tm="100000">
                                          <p:val>
                                            <p:strVal val="#ppt_w"/>
                                          </p:val>
                                        </p:tav>
                                      </p:tavLst>
                                    </p:anim>
                                    <p:anim calcmode="lin" valueType="num">
                                      <p:cBhvr>
                                        <p:cTn id="83" dur="500" fill="hold"/>
                                        <p:tgtEl>
                                          <p:spTgt spid="37"/>
                                        </p:tgtEl>
                                        <p:attrNameLst>
                                          <p:attrName>ppt_h</p:attrName>
                                        </p:attrNameLst>
                                      </p:cBhvr>
                                      <p:tavLst>
                                        <p:tav tm="0">
                                          <p:val>
                                            <p:fltVal val="0"/>
                                          </p:val>
                                        </p:tav>
                                        <p:tav tm="100000">
                                          <p:val>
                                            <p:strVal val="#ppt_h"/>
                                          </p:val>
                                        </p:tav>
                                      </p:tavLst>
                                    </p:anim>
                                  </p:childTnLst>
                                </p:cTn>
                              </p:par>
                              <p:par>
                                <p:cTn id="84" presetID="14" presetClass="entr" presetSubtype="10"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randombar(horizontal)">
                                      <p:cBhvr>
                                        <p:cTn id="86" dur="400"/>
                                        <p:tgtEl>
                                          <p:spTgt spid="15"/>
                                        </p:tgtEl>
                                      </p:cBhvr>
                                    </p:animEffect>
                                  </p:childTnLst>
                                </p:cTn>
                              </p:par>
                              <p:par>
                                <p:cTn id="87" presetID="2" presetClass="entr" presetSubtype="8"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400" fill="hold"/>
                                        <p:tgtEl>
                                          <p:spTgt spid="32"/>
                                        </p:tgtEl>
                                        <p:attrNameLst>
                                          <p:attrName>ppt_x</p:attrName>
                                        </p:attrNameLst>
                                      </p:cBhvr>
                                      <p:tavLst>
                                        <p:tav tm="0">
                                          <p:val>
                                            <p:strVal val="0-#ppt_w/2"/>
                                          </p:val>
                                        </p:tav>
                                        <p:tav tm="100000">
                                          <p:val>
                                            <p:strVal val="#ppt_x"/>
                                          </p:val>
                                        </p:tav>
                                      </p:tavLst>
                                    </p:anim>
                                    <p:anim calcmode="lin" valueType="num">
                                      <p:cBhvr additive="base">
                                        <p:cTn id="90" dur="4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8" grpId="0" animBg="1"/>
      <p:bldP spid="19" grpId="0" animBg="1"/>
      <p:bldP spid="20" grpId="0" animBg="1"/>
      <p:bldP spid="21" grpId="0"/>
      <p:bldP spid="28" grpId="0" animBg="1"/>
      <p:bldP spid="36" grpId="0"/>
      <p:bldP spid="37" grpId="0"/>
      <p:bldP spid="3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p:nvPr/>
        </p:nvSpPr>
        <p:spPr bwMode="auto">
          <a:xfrm>
            <a:off x="4296937" y="1300029"/>
            <a:ext cx="731376" cy="3117971"/>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959AA2"/>
          </a:solidFill>
          <a:ln>
            <a:noFill/>
          </a:ln>
        </p:spPr>
        <p:txBody>
          <a:bodyPr vert="horz" wrap="square" lIns="67189" tIns="33594" rIns="67189" bIns="33594" numCol="1" anchor="t" anchorCtr="0" compatLnSpc="1"/>
          <a:lstStyle/>
          <a:p>
            <a:pPr defTabSz="671830">
              <a:defRPr/>
            </a:pPr>
            <a:endParaRPr lang="zh-CN" altLang="en-US" sz="1325" kern="0">
              <a:solidFill>
                <a:sysClr val="windowText" lastClr="000000"/>
              </a:solidFill>
              <a:cs typeface="+mn-ea"/>
              <a:sym typeface="+mn-lt"/>
            </a:endParaRPr>
          </a:p>
        </p:txBody>
      </p:sp>
      <p:grpSp>
        <p:nvGrpSpPr>
          <p:cNvPr id="3" name="组合 2"/>
          <p:cNvGrpSpPr/>
          <p:nvPr/>
        </p:nvGrpSpPr>
        <p:grpSpPr>
          <a:xfrm>
            <a:off x="1816529" y="1022992"/>
            <a:ext cx="2376098" cy="512080"/>
            <a:chOff x="1800275" y="1490663"/>
            <a:chExt cx="3233739" cy="696912"/>
          </a:xfrm>
          <a:noFill/>
        </p:grpSpPr>
        <p:sp>
          <p:nvSpPr>
            <p:cNvPr id="4" name="Freeform 5"/>
            <p:cNvSpPr/>
            <p:nvPr/>
          </p:nvSpPr>
          <p:spPr bwMode="auto">
            <a:xfrm>
              <a:off x="1800275" y="1490663"/>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dirty="0">
                <a:solidFill>
                  <a:schemeClr val="bg1">
                    <a:lumMod val="50000"/>
                  </a:schemeClr>
                </a:solidFill>
                <a:cs typeface="+mn-ea"/>
                <a:sym typeface="+mn-lt"/>
              </a:endParaRPr>
            </a:p>
          </p:txBody>
        </p:sp>
        <p:sp>
          <p:nvSpPr>
            <p:cNvPr id="5" name="TextBox 32"/>
            <p:cNvSpPr txBox="1"/>
            <p:nvPr/>
          </p:nvSpPr>
          <p:spPr>
            <a:xfrm>
              <a:off x="1812153" y="1657036"/>
              <a:ext cx="3221861" cy="494322"/>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algn="ctr" defTabSz="671830">
                <a:defRPr/>
              </a:pPr>
              <a:r>
                <a:rPr lang="zh-CN" altLang="en-US" sz="1765" kern="0" dirty="0">
                  <a:solidFill>
                    <a:schemeClr val="bg1">
                      <a:lumMod val="50000"/>
                    </a:schemeClr>
                  </a:solidFill>
                  <a:latin typeface="+mn-lt"/>
                  <a:cs typeface="+mn-ea"/>
                  <a:sym typeface="+mn-lt"/>
                </a:rPr>
                <a:t>输入课程名称</a:t>
              </a:r>
              <a:endParaRPr lang="zh-CN" altLang="en-US" sz="1765" kern="0" dirty="0">
                <a:solidFill>
                  <a:schemeClr val="bg1">
                    <a:lumMod val="50000"/>
                  </a:schemeClr>
                </a:solidFill>
                <a:latin typeface="+mn-lt"/>
                <a:cs typeface="+mn-ea"/>
                <a:sym typeface="+mn-lt"/>
              </a:endParaRPr>
            </a:p>
          </p:txBody>
        </p:sp>
      </p:grpSp>
      <p:grpSp>
        <p:nvGrpSpPr>
          <p:cNvPr id="6" name="组合 5"/>
          <p:cNvGrpSpPr/>
          <p:nvPr/>
        </p:nvGrpSpPr>
        <p:grpSpPr>
          <a:xfrm>
            <a:off x="1816529" y="1635389"/>
            <a:ext cx="2376098" cy="510913"/>
            <a:chOff x="1800275" y="2324100"/>
            <a:chExt cx="3233739" cy="695325"/>
          </a:xfrm>
          <a:noFill/>
        </p:grpSpPr>
        <p:sp>
          <p:nvSpPr>
            <p:cNvPr id="7" name="Freeform 6"/>
            <p:cNvSpPr/>
            <p:nvPr/>
          </p:nvSpPr>
          <p:spPr bwMode="auto">
            <a:xfrm>
              <a:off x="1800275" y="2324100"/>
              <a:ext cx="3233738" cy="695325"/>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a:solidFill>
                  <a:schemeClr val="bg1">
                    <a:lumMod val="50000"/>
                  </a:schemeClr>
                </a:solidFill>
                <a:cs typeface="+mn-ea"/>
                <a:sym typeface="+mn-lt"/>
              </a:endParaRPr>
            </a:p>
          </p:txBody>
        </p:sp>
        <p:sp>
          <p:nvSpPr>
            <p:cNvPr id="8" name="TextBox 35"/>
            <p:cNvSpPr txBox="1"/>
            <p:nvPr/>
          </p:nvSpPr>
          <p:spPr>
            <a:xfrm>
              <a:off x="1812153" y="2440929"/>
              <a:ext cx="3221861" cy="494323"/>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lvl="0" algn="ctr">
                <a:defRPr/>
              </a:pPr>
              <a:r>
                <a:rPr lang="zh-CN" altLang="en-US" sz="1765" kern="0" dirty="0">
                  <a:solidFill>
                    <a:schemeClr val="bg1">
                      <a:lumMod val="50000"/>
                    </a:schemeClr>
                  </a:solidFill>
                  <a:latin typeface="+mn-lt"/>
                  <a:cs typeface="+mn-ea"/>
                  <a:sym typeface="+mn-lt"/>
                </a:rPr>
                <a:t>输入专业</a:t>
              </a:r>
              <a:endParaRPr lang="zh-CN" altLang="en-US" sz="1765" kern="0" dirty="0">
                <a:solidFill>
                  <a:schemeClr val="bg1">
                    <a:lumMod val="50000"/>
                  </a:schemeClr>
                </a:solidFill>
                <a:latin typeface="+mn-lt"/>
                <a:cs typeface="+mn-ea"/>
                <a:sym typeface="+mn-lt"/>
              </a:endParaRPr>
            </a:p>
          </p:txBody>
        </p:sp>
      </p:grpSp>
      <p:grpSp>
        <p:nvGrpSpPr>
          <p:cNvPr id="9" name="组合 8"/>
          <p:cNvGrpSpPr/>
          <p:nvPr/>
        </p:nvGrpSpPr>
        <p:grpSpPr>
          <a:xfrm>
            <a:off x="1816529" y="2246618"/>
            <a:ext cx="2376098" cy="512080"/>
            <a:chOff x="1800275" y="3155950"/>
            <a:chExt cx="3233739" cy="696912"/>
          </a:xfrm>
          <a:noFill/>
        </p:grpSpPr>
        <p:sp>
          <p:nvSpPr>
            <p:cNvPr id="10" name="Freeform 7"/>
            <p:cNvSpPr/>
            <p:nvPr/>
          </p:nvSpPr>
          <p:spPr bwMode="auto">
            <a:xfrm>
              <a:off x="1800275" y="3155950"/>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a:solidFill>
                  <a:schemeClr val="bg1">
                    <a:lumMod val="50000"/>
                  </a:schemeClr>
                </a:solidFill>
                <a:cs typeface="+mn-ea"/>
                <a:sym typeface="+mn-lt"/>
              </a:endParaRPr>
            </a:p>
          </p:txBody>
        </p:sp>
        <p:sp>
          <p:nvSpPr>
            <p:cNvPr id="11" name="TextBox 39"/>
            <p:cNvSpPr txBox="1"/>
            <p:nvPr/>
          </p:nvSpPr>
          <p:spPr>
            <a:xfrm>
              <a:off x="1812153" y="3273574"/>
              <a:ext cx="3221861" cy="494322"/>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lvl="0" algn="ctr">
                <a:defRPr/>
              </a:pPr>
              <a:r>
                <a:rPr lang="zh-CN" altLang="en-US" sz="1765" kern="0" dirty="0">
                  <a:solidFill>
                    <a:schemeClr val="bg1">
                      <a:lumMod val="50000"/>
                    </a:schemeClr>
                  </a:solidFill>
                  <a:latin typeface="+mn-lt"/>
                  <a:cs typeface="+mn-ea"/>
                  <a:sym typeface="+mn-lt"/>
                </a:rPr>
                <a:t>选择年级</a:t>
              </a:r>
              <a:endParaRPr lang="zh-CN" altLang="en-US" sz="1765" kern="0" dirty="0">
                <a:solidFill>
                  <a:schemeClr val="bg1">
                    <a:lumMod val="50000"/>
                  </a:schemeClr>
                </a:solidFill>
                <a:latin typeface="+mn-lt"/>
                <a:cs typeface="+mn-ea"/>
                <a:sym typeface="+mn-lt"/>
              </a:endParaRPr>
            </a:p>
          </p:txBody>
        </p:sp>
      </p:grpSp>
      <p:grpSp>
        <p:nvGrpSpPr>
          <p:cNvPr id="12" name="组合 11"/>
          <p:cNvGrpSpPr/>
          <p:nvPr/>
        </p:nvGrpSpPr>
        <p:grpSpPr>
          <a:xfrm>
            <a:off x="1816529" y="2859015"/>
            <a:ext cx="2376098" cy="510913"/>
            <a:chOff x="1800275" y="3989388"/>
            <a:chExt cx="3233739" cy="695325"/>
          </a:xfrm>
          <a:noFill/>
        </p:grpSpPr>
        <p:sp>
          <p:nvSpPr>
            <p:cNvPr id="13" name="Freeform 8"/>
            <p:cNvSpPr/>
            <p:nvPr/>
          </p:nvSpPr>
          <p:spPr bwMode="auto">
            <a:xfrm>
              <a:off x="1800275" y="3989388"/>
              <a:ext cx="3233738" cy="695325"/>
            </a:xfrm>
            <a:custGeom>
              <a:avLst/>
              <a:gdLst>
                <a:gd name="T0" fmla="*/ 156 w 4587"/>
                <a:gd name="T1" fmla="*/ 0 h 985"/>
                <a:gd name="T2" fmla="*/ 4432 w 4587"/>
                <a:gd name="T3" fmla="*/ 0 h 985"/>
                <a:gd name="T4" fmla="*/ 4587 w 4587"/>
                <a:gd name="T5" fmla="*/ 155 h 985"/>
                <a:gd name="T6" fmla="*/ 4587 w 4587"/>
                <a:gd name="T7" fmla="*/ 830 h 985"/>
                <a:gd name="T8" fmla="*/ 4432 w 4587"/>
                <a:gd name="T9" fmla="*/ 985 h 985"/>
                <a:gd name="T10" fmla="*/ 156 w 4587"/>
                <a:gd name="T11" fmla="*/ 985 h 985"/>
                <a:gd name="T12" fmla="*/ 0 w 4587"/>
                <a:gd name="T13" fmla="*/ 830 h 985"/>
                <a:gd name="T14" fmla="*/ 0 w 4587"/>
                <a:gd name="T15" fmla="*/ 155 h 985"/>
                <a:gd name="T16" fmla="*/ 156 w 458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a:solidFill>
                  <a:schemeClr val="bg1">
                    <a:lumMod val="50000"/>
                  </a:schemeClr>
                </a:solidFill>
                <a:cs typeface="+mn-ea"/>
                <a:sym typeface="+mn-lt"/>
              </a:endParaRPr>
            </a:p>
          </p:txBody>
        </p:sp>
        <p:sp>
          <p:nvSpPr>
            <p:cNvPr id="14" name="TextBox 42"/>
            <p:cNvSpPr txBox="1"/>
            <p:nvPr/>
          </p:nvSpPr>
          <p:spPr>
            <a:xfrm>
              <a:off x="1812153" y="4106217"/>
              <a:ext cx="3221861" cy="494323"/>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lvl="0" algn="ctr">
                <a:defRPr/>
              </a:pPr>
              <a:r>
                <a:rPr lang="zh-CN" altLang="en-US" sz="1765" kern="0" dirty="0">
                  <a:solidFill>
                    <a:schemeClr val="bg1">
                      <a:lumMod val="50000"/>
                    </a:schemeClr>
                  </a:solidFill>
                  <a:latin typeface="+mn-lt"/>
                  <a:cs typeface="+mn-ea"/>
                  <a:sym typeface="+mn-lt"/>
                </a:rPr>
                <a:t>选择班级</a:t>
              </a:r>
              <a:endParaRPr lang="zh-CN" altLang="en-US" sz="1765" kern="0" dirty="0">
                <a:solidFill>
                  <a:schemeClr val="bg1">
                    <a:lumMod val="50000"/>
                  </a:schemeClr>
                </a:solidFill>
                <a:latin typeface="+mn-lt"/>
                <a:cs typeface="+mn-ea"/>
                <a:sym typeface="+mn-lt"/>
              </a:endParaRPr>
            </a:p>
          </p:txBody>
        </p:sp>
      </p:grpSp>
      <p:grpSp>
        <p:nvGrpSpPr>
          <p:cNvPr id="15" name="组合 14"/>
          <p:cNvGrpSpPr/>
          <p:nvPr/>
        </p:nvGrpSpPr>
        <p:grpSpPr>
          <a:xfrm>
            <a:off x="1816529" y="3471411"/>
            <a:ext cx="2376098" cy="510913"/>
            <a:chOff x="1800275" y="4822825"/>
            <a:chExt cx="3233738" cy="695325"/>
          </a:xfrm>
          <a:noFill/>
        </p:grpSpPr>
        <p:sp>
          <p:nvSpPr>
            <p:cNvPr id="16" name="Freeform 9"/>
            <p:cNvSpPr/>
            <p:nvPr/>
          </p:nvSpPr>
          <p:spPr bwMode="auto">
            <a:xfrm>
              <a:off x="1800275" y="4822825"/>
              <a:ext cx="3233738" cy="695325"/>
            </a:xfrm>
            <a:custGeom>
              <a:avLst/>
              <a:gdLst>
                <a:gd name="T0" fmla="*/ 156 w 4587"/>
                <a:gd name="T1" fmla="*/ 0 h 985"/>
                <a:gd name="T2" fmla="*/ 4432 w 4587"/>
                <a:gd name="T3" fmla="*/ 0 h 985"/>
                <a:gd name="T4" fmla="*/ 4587 w 4587"/>
                <a:gd name="T5" fmla="*/ 155 h 985"/>
                <a:gd name="T6" fmla="*/ 4587 w 4587"/>
                <a:gd name="T7" fmla="*/ 830 h 985"/>
                <a:gd name="T8" fmla="*/ 4432 w 4587"/>
                <a:gd name="T9" fmla="*/ 985 h 985"/>
                <a:gd name="T10" fmla="*/ 156 w 4587"/>
                <a:gd name="T11" fmla="*/ 985 h 985"/>
                <a:gd name="T12" fmla="*/ 0 w 4587"/>
                <a:gd name="T13" fmla="*/ 830 h 985"/>
                <a:gd name="T14" fmla="*/ 0 w 4587"/>
                <a:gd name="T15" fmla="*/ 155 h 985"/>
                <a:gd name="T16" fmla="*/ 156 w 458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a:solidFill>
                  <a:schemeClr val="bg1">
                    <a:lumMod val="50000"/>
                  </a:schemeClr>
                </a:solidFill>
                <a:cs typeface="+mn-ea"/>
                <a:sym typeface="+mn-lt"/>
              </a:endParaRPr>
            </a:p>
          </p:txBody>
        </p:sp>
        <p:sp>
          <p:nvSpPr>
            <p:cNvPr id="17" name="TextBox 45"/>
            <p:cNvSpPr txBox="1"/>
            <p:nvPr/>
          </p:nvSpPr>
          <p:spPr>
            <a:xfrm>
              <a:off x="1812153" y="4939654"/>
              <a:ext cx="3221860" cy="494323"/>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lvl="0" algn="ctr">
                <a:defRPr/>
              </a:pPr>
              <a:r>
                <a:rPr lang="zh-CN" altLang="en-US" sz="1765" kern="0" dirty="0">
                  <a:solidFill>
                    <a:schemeClr val="bg1">
                      <a:lumMod val="50000"/>
                    </a:schemeClr>
                  </a:solidFill>
                  <a:latin typeface="+mn-lt"/>
                  <a:cs typeface="+mn-ea"/>
                  <a:sym typeface="+mn-lt"/>
                </a:rPr>
                <a:t>选择学院</a:t>
              </a:r>
              <a:endParaRPr lang="zh-CN" altLang="en-US" sz="1765" kern="0" dirty="0">
                <a:solidFill>
                  <a:schemeClr val="bg1">
                    <a:lumMod val="50000"/>
                  </a:schemeClr>
                </a:solidFill>
                <a:latin typeface="+mn-lt"/>
                <a:cs typeface="+mn-ea"/>
                <a:sym typeface="+mn-lt"/>
              </a:endParaRPr>
            </a:p>
          </p:txBody>
        </p:sp>
      </p:grpSp>
      <p:grpSp>
        <p:nvGrpSpPr>
          <p:cNvPr id="18" name="组合 17"/>
          <p:cNvGrpSpPr/>
          <p:nvPr/>
        </p:nvGrpSpPr>
        <p:grpSpPr>
          <a:xfrm>
            <a:off x="1816529" y="4082640"/>
            <a:ext cx="2376098" cy="512080"/>
            <a:chOff x="1800275" y="5654675"/>
            <a:chExt cx="3233738" cy="696912"/>
          </a:xfrm>
          <a:solidFill>
            <a:schemeClr val="accent2"/>
          </a:solidFill>
        </p:grpSpPr>
        <p:sp>
          <p:nvSpPr>
            <p:cNvPr id="19" name="Freeform 10"/>
            <p:cNvSpPr/>
            <p:nvPr/>
          </p:nvSpPr>
          <p:spPr bwMode="auto">
            <a:xfrm>
              <a:off x="1800275" y="5654675"/>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grpFill/>
            <a:ln w="10" cap="flat">
              <a:solidFill>
                <a:schemeClr val="accent2"/>
              </a:solidFill>
              <a:prstDash val="solid"/>
              <a:miter lim="800000"/>
            </a:ln>
          </p:spPr>
          <p:txBody>
            <a:bodyPr vert="horz" wrap="square" lIns="67189" tIns="33594" rIns="67189" bIns="33594" numCol="1" anchor="t" anchorCtr="0" compatLnSpc="1"/>
            <a:lstStyle/>
            <a:p>
              <a:pPr defTabSz="671830">
                <a:defRPr/>
              </a:pPr>
              <a:endParaRPr lang="zh-CN" altLang="en-US" sz="1325" kern="0">
                <a:solidFill>
                  <a:schemeClr val="bg1">
                    <a:lumMod val="50000"/>
                  </a:schemeClr>
                </a:solidFill>
                <a:cs typeface="+mn-ea"/>
                <a:sym typeface="+mn-lt"/>
              </a:endParaRPr>
            </a:p>
          </p:txBody>
        </p:sp>
        <p:sp>
          <p:nvSpPr>
            <p:cNvPr id="20" name="TextBox 48"/>
            <p:cNvSpPr txBox="1"/>
            <p:nvPr/>
          </p:nvSpPr>
          <p:spPr>
            <a:xfrm>
              <a:off x="1806212" y="5724675"/>
              <a:ext cx="3220887" cy="554816"/>
            </a:xfrm>
            <a:prstGeom prst="rect">
              <a:avLst/>
            </a:prstGeom>
            <a:grpFill/>
          </p:spPr>
          <p:txBody>
            <a:bodyPr wrap="square" rtlCol="0">
              <a:spAutoFit/>
            </a:bodyPr>
            <a:lstStyle>
              <a:defPPr>
                <a:defRPr lang="zh-CN"/>
              </a:defPPr>
              <a:lvl1pPr>
                <a:defRPr sz="2800" b="1">
                  <a:solidFill>
                    <a:schemeClr val="bg1"/>
                  </a:solidFill>
                  <a:latin typeface="+mn-ea"/>
                  <a:ea typeface="+mn-ea"/>
                </a:defRPr>
              </a:lvl1pPr>
            </a:lstStyle>
            <a:p>
              <a:pPr algn="ctr" defTabSz="671830">
                <a:defRPr/>
              </a:pPr>
              <a:r>
                <a:rPr lang="zh-CN" altLang="en-US" sz="2055" kern="0" dirty="0">
                  <a:solidFill>
                    <a:schemeClr val="bg1"/>
                  </a:solidFill>
                  <a:latin typeface="+mn-lt"/>
                  <a:cs typeface="+mn-ea"/>
                  <a:sym typeface="+mn-lt"/>
                </a:rPr>
                <a:t>点击提交</a:t>
              </a:r>
              <a:endParaRPr lang="zh-CN" altLang="en-US" sz="2055" kern="0" dirty="0">
                <a:solidFill>
                  <a:schemeClr val="bg1"/>
                </a:solidFill>
                <a:latin typeface="+mn-lt"/>
                <a:cs typeface="+mn-ea"/>
                <a:sym typeface="+mn-lt"/>
              </a:endParaRPr>
            </a:p>
          </p:txBody>
        </p:sp>
      </p:grpSp>
      <p:grpSp>
        <p:nvGrpSpPr>
          <p:cNvPr id="21" name="组合 20"/>
          <p:cNvGrpSpPr/>
          <p:nvPr/>
        </p:nvGrpSpPr>
        <p:grpSpPr>
          <a:xfrm>
            <a:off x="5172378" y="1635599"/>
            <a:ext cx="2281788" cy="2284647"/>
            <a:chOff x="6386413" y="2345128"/>
            <a:chExt cx="3105388" cy="3109278"/>
          </a:xfrm>
        </p:grpSpPr>
        <p:sp>
          <p:nvSpPr>
            <p:cNvPr id="22" name="Oval 15"/>
            <p:cNvSpPr>
              <a:spLocks noChangeArrowheads="1"/>
            </p:cNvSpPr>
            <p:nvPr/>
          </p:nvSpPr>
          <p:spPr bwMode="auto">
            <a:xfrm>
              <a:off x="6386413" y="2345128"/>
              <a:ext cx="3105388" cy="3109278"/>
            </a:xfrm>
            <a:prstGeom prst="ellipse">
              <a:avLst/>
            </a:prstGeom>
            <a:solidFill>
              <a:schemeClr val="accent2"/>
            </a:solidFill>
            <a:ln w="10" cap="flat">
              <a:solidFill>
                <a:srgbClr val="FFFFFF"/>
              </a:solidFill>
              <a:prstDash val="solid"/>
              <a:miter lim="800000"/>
            </a:ln>
          </p:spPr>
          <p:txBody>
            <a:bodyPr vert="horz" wrap="square" lIns="67189" tIns="33594" rIns="67189" bIns="33594" numCol="1" anchor="t" anchorCtr="0" compatLnSpc="1"/>
            <a:lstStyle/>
            <a:p>
              <a:pPr defTabSz="671830">
                <a:defRPr/>
              </a:pPr>
              <a:endParaRPr lang="zh-CN" altLang="en-US" sz="1325" kern="0">
                <a:solidFill>
                  <a:schemeClr val="bg1"/>
                </a:solidFill>
                <a:cs typeface="+mn-ea"/>
                <a:sym typeface="+mn-lt"/>
              </a:endParaRPr>
            </a:p>
          </p:txBody>
        </p:sp>
        <p:sp>
          <p:nvSpPr>
            <p:cNvPr id="23" name="TextBox 51"/>
            <p:cNvSpPr txBox="1"/>
            <p:nvPr/>
          </p:nvSpPr>
          <p:spPr>
            <a:xfrm>
              <a:off x="6941269" y="2712115"/>
              <a:ext cx="2446876" cy="2338525"/>
            </a:xfrm>
            <a:prstGeom prst="rect">
              <a:avLst/>
            </a:prstGeom>
            <a:noFill/>
          </p:spPr>
          <p:txBody>
            <a:bodyPr wrap="square" rtlCol="0">
              <a:spAutoFit/>
            </a:bodyPr>
            <a:lstStyle/>
            <a:p>
              <a:pPr defTabSz="671830">
                <a:defRPr/>
              </a:pPr>
              <a:r>
                <a:rPr lang="zh-CN" altLang="zh-CN" sz="5290" b="1" kern="0" dirty="0">
                  <a:solidFill>
                    <a:schemeClr val="bg1"/>
                  </a:solidFill>
                  <a:cs typeface="+mn-ea"/>
                  <a:sym typeface="+mn-lt"/>
                </a:rPr>
                <a:t>课程录入</a:t>
              </a:r>
              <a:endParaRPr lang="zh-CN" altLang="zh-CN" sz="5290" b="1" kern="0" dirty="0">
                <a:solidFill>
                  <a:schemeClr val="bg1"/>
                </a:solidFill>
                <a:cs typeface="+mn-ea"/>
                <a:sym typeface="+mn-lt"/>
              </a:endParaRPr>
            </a:p>
          </p:txBody>
        </p:sp>
      </p:grpSp>
      <p:sp>
        <p:nvSpPr>
          <p:cNvPr id="24" name="TextBox 20"/>
          <p:cNvSpPr txBox="1"/>
          <p:nvPr/>
        </p:nvSpPr>
        <p:spPr>
          <a:xfrm>
            <a:off x="908050" y="292735"/>
            <a:ext cx="3014345" cy="460375"/>
          </a:xfrm>
          <a:prstGeom prst="rect">
            <a:avLst/>
          </a:prstGeom>
          <a:noFill/>
        </p:spPr>
        <p:txBody>
          <a:bodyPr wrap="square" rtlCol="0">
            <a:spAutoFit/>
          </a:bodyPr>
          <a:lstStyle/>
          <a:p>
            <a:r>
              <a:rPr lang="zh-CN" altLang="en-US" sz="2400" dirty="0">
                <a:cs typeface="+mn-ea"/>
                <a:sym typeface="+mn-lt"/>
              </a:rPr>
              <a:t>课程录入</a:t>
            </a:r>
            <a:endParaRPr lang="zh-CN" altLang="en-US" sz="2400" dirty="0">
              <a:cs typeface="+mn-ea"/>
              <a:sym typeface="+mn-lt"/>
            </a:endParaRPr>
          </a:p>
        </p:txBody>
      </p:sp>
      <p:cxnSp>
        <p:nvCxnSpPr>
          <p:cNvPr id="26" name="直接连接符 25"/>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sp>
        <p:nvSpPr>
          <p:cNvPr id="31" name="任意多边形: 形状 30"/>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2" name="图片 31" descr="1"/>
          <p:cNvPicPr>
            <a:picLocks noChangeAspect="1"/>
          </p:cNvPicPr>
          <p:nvPr/>
        </p:nvPicPr>
        <p:blipFill>
          <a:blip r:embed="rId1"/>
          <a:stretch>
            <a:fillRect/>
          </a:stretch>
        </p:blipFill>
        <p:spPr>
          <a:xfrm>
            <a:off x="5028565" y="1458595"/>
            <a:ext cx="3733800" cy="2800985"/>
          </a:xfrm>
          <a:prstGeom prst="rect">
            <a:avLst/>
          </a:prstGeom>
        </p:spPr>
      </p:pic>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33" name="矩形 32">
            <a:hlinkClick r:id="rId2"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400" fill="hold"/>
                                        <p:tgtEl>
                                          <p:spTgt spid="24"/>
                                        </p:tgtEl>
                                        <p:attrNameLst>
                                          <p:attrName>ppt_x</p:attrName>
                                        </p:attrNameLst>
                                      </p:cBhvr>
                                      <p:tavLst>
                                        <p:tav tm="0">
                                          <p:val>
                                            <p:strVal val="0-#ppt_w/2"/>
                                          </p:val>
                                        </p:tav>
                                        <p:tav tm="100000">
                                          <p:val>
                                            <p:strVal val="#ppt_x"/>
                                          </p:val>
                                        </p:tav>
                                      </p:tavLst>
                                    </p:anim>
                                    <p:anim calcmode="lin" valueType="num">
                                      <p:cBhvr additive="base">
                                        <p:cTn id="16" dur="400" fill="hold"/>
                                        <p:tgtEl>
                                          <p:spTgt spid="24"/>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randombar(horizontal)">
                                      <p:cBhvr>
                                        <p:cTn id="19" dur="400"/>
                                        <p:tgtEl>
                                          <p:spTgt spid="27"/>
                                        </p:tgtEl>
                                      </p:cBhvr>
                                    </p:animEffect>
                                  </p:childTnLst>
                                </p:cTn>
                              </p:par>
                            </p:childTnLst>
                          </p:cTn>
                        </p:par>
                        <p:par>
                          <p:cTn id="20" fill="hold">
                            <p:stCondLst>
                              <p:cond delay="920"/>
                            </p:stCondLst>
                            <p:childTnLst>
                              <p:par>
                                <p:cTn id="21" presetID="2" presetClass="entr" presetSubtype="1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2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3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4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5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0-#ppt_w/2"/>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par>
                          <p:cTn id="45" fill="hold">
                            <p:stCondLst>
                              <p:cond delay="1420"/>
                            </p:stCondLst>
                            <p:childTnLst>
                              <p:par>
                                <p:cTn id="46" presetID="16" presetClass="entr" presetSubtype="26"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arn(inHorizontal)">
                                      <p:cBhvr>
                                        <p:cTn id="48" dur="500"/>
                                        <p:tgtEl>
                                          <p:spTgt spid="2"/>
                                        </p:tgtEl>
                                      </p:cBhvr>
                                    </p:animEffect>
                                  </p:childTnLst>
                                </p:cTn>
                              </p:par>
                            </p:childTnLst>
                          </p:cTn>
                        </p:par>
                        <p:par>
                          <p:cTn id="49" fill="hold">
                            <p:stCondLst>
                              <p:cond delay="1920"/>
                            </p:stCondLst>
                            <p:childTnLst>
                              <p:par>
                                <p:cTn id="50" presetID="42" presetClass="entr" presetSubtype="0"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linds(horizontal)">
                                      <p:cBhvr>
                                        <p:cTn id="59" dur="500"/>
                                        <p:tgtEl>
                                          <p:spTgt spid="32"/>
                                        </p:tgtEl>
                                      </p:cBhvr>
                                    </p:animEffect>
                                  </p:childTnLst>
                                </p:cTn>
                              </p:par>
                              <p:par>
                                <p:cTn id="60" presetID="2" presetClass="entr" presetSubtype="8"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400" fill="hold"/>
                                        <p:tgtEl>
                                          <p:spTgt spid="33"/>
                                        </p:tgtEl>
                                        <p:attrNameLst>
                                          <p:attrName>ppt_x</p:attrName>
                                        </p:attrNameLst>
                                      </p:cBhvr>
                                      <p:tavLst>
                                        <p:tav tm="0">
                                          <p:val>
                                            <p:strVal val="0-#ppt_w/2"/>
                                          </p:val>
                                        </p:tav>
                                        <p:tav tm="100000">
                                          <p:val>
                                            <p:strVal val="#ppt_x"/>
                                          </p:val>
                                        </p:tav>
                                      </p:tavLst>
                                    </p:anim>
                                    <p:anim calcmode="lin" valueType="num">
                                      <p:cBhvr additive="base">
                                        <p:cTn id="63" dur="4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4" grpId="0"/>
      <p:bldP spid="31" grpId="0" bldLvl="0" animBg="1"/>
      <p:bldP spid="3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4"/>
          <p:cNvSpPr/>
          <p:nvPr/>
        </p:nvSpPr>
        <p:spPr bwMode="auto">
          <a:xfrm>
            <a:off x="1376128" y="2170551"/>
            <a:ext cx="219296" cy="253124"/>
          </a:xfrm>
          <a:custGeom>
            <a:avLst/>
            <a:gdLst>
              <a:gd name="T0" fmla="*/ 0 w 336"/>
              <a:gd name="T1" fmla="*/ 194 h 388"/>
              <a:gd name="T2" fmla="*/ 168 w 336"/>
              <a:gd name="T3" fmla="*/ 97 h 388"/>
              <a:gd name="T4" fmla="*/ 336 w 336"/>
              <a:gd name="T5" fmla="*/ 0 h 388"/>
              <a:gd name="T6" fmla="*/ 336 w 336"/>
              <a:gd name="T7" fmla="*/ 194 h 388"/>
              <a:gd name="T8" fmla="*/ 336 w 336"/>
              <a:gd name="T9" fmla="*/ 388 h 388"/>
              <a:gd name="T10" fmla="*/ 168 w 336"/>
              <a:gd name="T11" fmla="*/ 291 h 388"/>
              <a:gd name="T12" fmla="*/ 0 w 336"/>
              <a:gd name="T13" fmla="*/ 194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0" y="194"/>
                </a:moveTo>
                <a:lnTo>
                  <a:pt x="168" y="97"/>
                </a:lnTo>
                <a:lnTo>
                  <a:pt x="336" y="0"/>
                </a:lnTo>
                <a:lnTo>
                  <a:pt x="336" y="194"/>
                </a:lnTo>
                <a:lnTo>
                  <a:pt x="336" y="388"/>
                </a:lnTo>
                <a:lnTo>
                  <a:pt x="168" y="291"/>
                </a:lnTo>
                <a:lnTo>
                  <a:pt x="0" y="194"/>
                </a:lnTo>
                <a:close/>
              </a:path>
            </a:pathLst>
          </a:custGeom>
          <a:solidFill>
            <a:srgbClr val="53585F"/>
          </a:solidFill>
          <a:ln>
            <a:noFill/>
          </a:ln>
        </p:spPr>
        <p:txBody>
          <a:bodyPr vert="horz" wrap="square" lIns="67189" tIns="33594" rIns="67189" bIns="33594" numCol="1" anchor="t" anchorCtr="0" compatLnSpc="1"/>
          <a:lstStyle/>
          <a:p>
            <a:pPr defTabSz="671830">
              <a:defRPr/>
            </a:pPr>
            <a:endParaRPr lang="zh-CN" altLang="en-US" sz="1325" kern="0">
              <a:solidFill>
                <a:srgbClr val="FFFFFF"/>
              </a:solidFill>
              <a:cs typeface="+mn-ea"/>
              <a:sym typeface="+mn-lt"/>
            </a:endParaRPr>
          </a:p>
        </p:txBody>
      </p:sp>
      <p:sp>
        <p:nvSpPr>
          <p:cNvPr id="3" name="Freeform 15"/>
          <p:cNvSpPr/>
          <p:nvPr/>
        </p:nvSpPr>
        <p:spPr bwMode="auto">
          <a:xfrm rot="20700000">
            <a:off x="1559312" y="2957324"/>
            <a:ext cx="253124" cy="219296"/>
          </a:xfrm>
          <a:custGeom>
            <a:avLst/>
            <a:gdLst>
              <a:gd name="T0" fmla="*/ 0 w 388"/>
              <a:gd name="T1" fmla="*/ 336 h 336"/>
              <a:gd name="T2" fmla="*/ 97 w 388"/>
              <a:gd name="T3" fmla="*/ 168 h 336"/>
              <a:gd name="T4" fmla="*/ 194 w 388"/>
              <a:gd name="T5" fmla="*/ 0 h 336"/>
              <a:gd name="T6" fmla="*/ 291 w 388"/>
              <a:gd name="T7" fmla="*/ 168 h 336"/>
              <a:gd name="T8" fmla="*/ 388 w 388"/>
              <a:gd name="T9" fmla="*/ 336 h 336"/>
              <a:gd name="T10" fmla="*/ 194 w 388"/>
              <a:gd name="T11" fmla="*/ 336 h 336"/>
              <a:gd name="T12" fmla="*/ 0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0" y="336"/>
                </a:moveTo>
                <a:lnTo>
                  <a:pt x="97" y="168"/>
                </a:lnTo>
                <a:lnTo>
                  <a:pt x="194" y="0"/>
                </a:lnTo>
                <a:lnTo>
                  <a:pt x="291" y="168"/>
                </a:lnTo>
                <a:lnTo>
                  <a:pt x="388" y="336"/>
                </a:lnTo>
                <a:lnTo>
                  <a:pt x="194" y="336"/>
                </a:lnTo>
                <a:lnTo>
                  <a:pt x="0" y="336"/>
                </a:lnTo>
                <a:close/>
              </a:path>
            </a:pathLst>
          </a:custGeom>
          <a:solidFill>
            <a:srgbClr val="53585F"/>
          </a:solidFill>
          <a:ln>
            <a:noFill/>
          </a:ln>
        </p:spPr>
        <p:txBody>
          <a:bodyPr vert="horz" wrap="square" lIns="67189" tIns="33594" rIns="67189" bIns="33594" numCol="1" anchor="t" anchorCtr="0" compatLnSpc="1"/>
          <a:lstStyle/>
          <a:p>
            <a:pPr defTabSz="671830">
              <a:defRPr/>
            </a:pPr>
            <a:endParaRPr lang="zh-CN" altLang="en-US" sz="1325" kern="0">
              <a:solidFill>
                <a:srgbClr val="FFFFFF"/>
              </a:solidFill>
              <a:cs typeface="+mn-ea"/>
              <a:sym typeface="+mn-lt"/>
            </a:endParaRPr>
          </a:p>
        </p:txBody>
      </p:sp>
      <p:sp>
        <p:nvSpPr>
          <p:cNvPr id="4" name="Freeform 16"/>
          <p:cNvSpPr/>
          <p:nvPr/>
        </p:nvSpPr>
        <p:spPr bwMode="auto">
          <a:xfrm rot="19800000">
            <a:off x="2391867" y="3173604"/>
            <a:ext cx="219296" cy="253124"/>
          </a:xfrm>
          <a:custGeom>
            <a:avLst/>
            <a:gdLst>
              <a:gd name="T0" fmla="*/ 0 w 336"/>
              <a:gd name="T1" fmla="*/ 388 h 388"/>
              <a:gd name="T2" fmla="*/ 0 w 336"/>
              <a:gd name="T3" fmla="*/ 194 h 388"/>
              <a:gd name="T4" fmla="*/ 0 w 336"/>
              <a:gd name="T5" fmla="*/ 0 h 388"/>
              <a:gd name="T6" fmla="*/ 168 w 336"/>
              <a:gd name="T7" fmla="*/ 97 h 388"/>
              <a:gd name="T8" fmla="*/ 336 w 336"/>
              <a:gd name="T9" fmla="*/ 194 h 388"/>
              <a:gd name="T10" fmla="*/ 168 w 336"/>
              <a:gd name="T11" fmla="*/ 291 h 388"/>
              <a:gd name="T12" fmla="*/ 0 w 336"/>
              <a:gd name="T13" fmla="*/ 388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0" y="388"/>
                </a:moveTo>
                <a:lnTo>
                  <a:pt x="0" y="194"/>
                </a:lnTo>
                <a:lnTo>
                  <a:pt x="0" y="0"/>
                </a:lnTo>
                <a:lnTo>
                  <a:pt x="168" y="97"/>
                </a:lnTo>
                <a:lnTo>
                  <a:pt x="336" y="194"/>
                </a:lnTo>
                <a:lnTo>
                  <a:pt x="168" y="291"/>
                </a:lnTo>
                <a:lnTo>
                  <a:pt x="0" y="388"/>
                </a:lnTo>
                <a:close/>
              </a:path>
            </a:pathLst>
          </a:custGeom>
          <a:solidFill>
            <a:srgbClr val="53585F"/>
          </a:solidFill>
          <a:ln>
            <a:noFill/>
          </a:ln>
        </p:spPr>
        <p:txBody>
          <a:bodyPr vert="horz" wrap="square" lIns="67189" tIns="33594" rIns="67189" bIns="33594" numCol="1" anchor="t" anchorCtr="0" compatLnSpc="1"/>
          <a:lstStyle/>
          <a:p>
            <a:pPr defTabSz="671830">
              <a:defRPr/>
            </a:pPr>
            <a:endParaRPr lang="zh-CN" altLang="en-US" sz="1325" kern="0">
              <a:solidFill>
                <a:srgbClr val="FFFFFF"/>
              </a:solidFill>
              <a:cs typeface="+mn-ea"/>
              <a:sym typeface="+mn-lt"/>
            </a:endParaRPr>
          </a:p>
        </p:txBody>
      </p:sp>
      <p:sp>
        <p:nvSpPr>
          <p:cNvPr id="5" name="Freeform 17"/>
          <p:cNvSpPr/>
          <p:nvPr/>
        </p:nvSpPr>
        <p:spPr bwMode="auto">
          <a:xfrm rot="19080000">
            <a:off x="3175161" y="3048351"/>
            <a:ext cx="253124" cy="219296"/>
          </a:xfrm>
          <a:custGeom>
            <a:avLst/>
            <a:gdLst>
              <a:gd name="T0" fmla="*/ 194 w 388"/>
              <a:gd name="T1" fmla="*/ 336 h 336"/>
              <a:gd name="T2" fmla="*/ 97 w 388"/>
              <a:gd name="T3" fmla="*/ 168 h 336"/>
              <a:gd name="T4" fmla="*/ 0 w 388"/>
              <a:gd name="T5" fmla="*/ 0 h 336"/>
              <a:gd name="T6" fmla="*/ 194 w 388"/>
              <a:gd name="T7" fmla="*/ 0 h 336"/>
              <a:gd name="T8" fmla="*/ 388 w 388"/>
              <a:gd name="T9" fmla="*/ 0 h 336"/>
              <a:gd name="T10" fmla="*/ 291 w 388"/>
              <a:gd name="T11" fmla="*/ 168 h 336"/>
              <a:gd name="T12" fmla="*/ 194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194" y="336"/>
                </a:moveTo>
                <a:lnTo>
                  <a:pt x="97" y="168"/>
                </a:lnTo>
                <a:lnTo>
                  <a:pt x="0" y="0"/>
                </a:lnTo>
                <a:lnTo>
                  <a:pt x="194" y="0"/>
                </a:lnTo>
                <a:lnTo>
                  <a:pt x="388" y="0"/>
                </a:lnTo>
                <a:lnTo>
                  <a:pt x="291" y="168"/>
                </a:lnTo>
                <a:lnTo>
                  <a:pt x="194" y="336"/>
                </a:lnTo>
                <a:close/>
              </a:path>
            </a:pathLst>
          </a:custGeom>
          <a:solidFill>
            <a:srgbClr val="53585F"/>
          </a:solidFill>
          <a:ln>
            <a:noFill/>
          </a:ln>
        </p:spPr>
        <p:txBody>
          <a:bodyPr vert="horz" wrap="square" lIns="67189" tIns="33594" rIns="67189" bIns="33594" numCol="1" anchor="t" anchorCtr="0" compatLnSpc="1"/>
          <a:lstStyle/>
          <a:p>
            <a:pPr defTabSz="671830">
              <a:defRPr/>
            </a:pPr>
            <a:endParaRPr lang="zh-CN" altLang="en-US" sz="1325" kern="0">
              <a:solidFill>
                <a:srgbClr val="FFFFFF"/>
              </a:solidFill>
              <a:cs typeface="+mn-ea"/>
              <a:sym typeface="+mn-lt"/>
            </a:endParaRPr>
          </a:p>
        </p:txBody>
      </p:sp>
      <p:sp>
        <p:nvSpPr>
          <p:cNvPr id="7" name="Freeform 19"/>
          <p:cNvSpPr/>
          <p:nvPr/>
        </p:nvSpPr>
        <p:spPr bwMode="auto">
          <a:xfrm rot="19860000">
            <a:off x="3285534" y="2180601"/>
            <a:ext cx="253124" cy="219296"/>
          </a:xfrm>
          <a:custGeom>
            <a:avLst/>
            <a:gdLst>
              <a:gd name="T0" fmla="*/ 388 w 388"/>
              <a:gd name="T1" fmla="*/ 336 h 336"/>
              <a:gd name="T2" fmla="*/ 194 w 388"/>
              <a:gd name="T3" fmla="*/ 336 h 336"/>
              <a:gd name="T4" fmla="*/ 0 w 388"/>
              <a:gd name="T5" fmla="*/ 336 h 336"/>
              <a:gd name="T6" fmla="*/ 97 w 388"/>
              <a:gd name="T7" fmla="*/ 168 h 336"/>
              <a:gd name="T8" fmla="*/ 194 w 388"/>
              <a:gd name="T9" fmla="*/ 0 h 336"/>
              <a:gd name="T10" fmla="*/ 291 w 388"/>
              <a:gd name="T11" fmla="*/ 168 h 336"/>
              <a:gd name="T12" fmla="*/ 388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388" y="336"/>
                </a:moveTo>
                <a:lnTo>
                  <a:pt x="194" y="336"/>
                </a:lnTo>
                <a:lnTo>
                  <a:pt x="0" y="336"/>
                </a:lnTo>
                <a:lnTo>
                  <a:pt x="97" y="168"/>
                </a:lnTo>
                <a:lnTo>
                  <a:pt x="194" y="0"/>
                </a:lnTo>
                <a:lnTo>
                  <a:pt x="291" y="168"/>
                </a:lnTo>
                <a:lnTo>
                  <a:pt x="388" y="336"/>
                </a:lnTo>
                <a:close/>
              </a:path>
            </a:pathLst>
          </a:custGeom>
          <a:solidFill>
            <a:srgbClr val="53585F"/>
          </a:solidFill>
          <a:ln>
            <a:noFill/>
          </a:ln>
        </p:spPr>
        <p:txBody>
          <a:bodyPr vert="horz" wrap="square" lIns="67189" tIns="33594" rIns="67189" bIns="33594" numCol="1" anchor="t" anchorCtr="0" compatLnSpc="1"/>
          <a:lstStyle/>
          <a:p>
            <a:pPr defTabSz="671830">
              <a:defRPr/>
            </a:pPr>
            <a:endParaRPr lang="zh-CN" altLang="en-US" sz="1325" kern="0">
              <a:solidFill>
                <a:srgbClr val="FFFFFF"/>
              </a:solidFill>
              <a:cs typeface="+mn-ea"/>
              <a:sym typeface="+mn-lt"/>
            </a:endParaRPr>
          </a:p>
        </p:txBody>
      </p:sp>
      <p:grpSp>
        <p:nvGrpSpPr>
          <p:cNvPr id="9" name="组合 8"/>
          <p:cNvGrpSpPr/>
          <p:nvPr/>
        </p:nvGrpSpPr>
        <p:grpSpPr>
          <a:xfrm>
            <a:off x="1705072" y="1547657"/>
            <a:ext cx="1512911" cy="1514077"/>
            <a:chOff x="1990725" y="836613"/>
            <a:chExt cx="2058988" cy="2060575"/>
          </a:xfrm>
          <a:solidFill>
            <a:srgbClr val="19B49B"/>
          </a:solidFill>
        </p:grpSpPr>
        <p:sp>
          <p:nvSpPr>
            <p:cNvPr id="10" name="Oval 6"/>
            <p:cNvSpPr>
              <a:spLocks noChangeArrowheads="1"/>
            </p:cNvSpPr>
            <p:nvPr/>
          </p:nvSpPr>
          <p:spPr bwMode="auto">
            <a:xfrm>
              <a:off x="1990725" y="836613"/>
              <a:ext cx="2058988" cy="2060575"/>
            </a:xfrm>
            <a:prstGeom prst="ellipse">
              <a:avLst/>
            </a:prstGeom>
            <a:grpFill/>
            <a:ln w="10"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67189" tIns="33594" rIns="67189" bIns="33594" numCol="1" anchor="t" anchorCtr="0" compatLnSpc="1"/>
            <a:lstStyle/>
            <a:p>
              <a:pPr defTabSz="671830">
                <a:defRPr/>
              </a:pPr>
              <a:endParaRPr lang="zh-CN" altLang="en-US" sz="1325" kern="0">
                <a:solidFill>
                  <a:srgbClr val="FFFFFF"/>
                </a:solidFill>
                <a:cs typeface="+mn-ea"/>
                <a:sym typeface="+mn-lt"/>
              </a:endParaRPr>
            </a:p>
          </p:txBody>
        </p:sp>
        <p:sp>
          <p:nvSpPr>
            <p:cNvPr id="11" name="TextBox 52"/>
            <p:cNvSpPr txBox="1"/>
            <p:nvPr/>
          </p:nvSpPr>
          <p:spPr>
            <a:xfrm>
              <a:off x="2169614" y="1641183"/>
              <a:ext cx="1661856" cy="431236"/>
            </a:xfrm>
            <a:prstGeom prst="rect">
              <a:avLst/>
            </a:prstGeom>
            <a:grpFill/>
          </p:spPr>
          <p:txBody>
            <a:bodyPr wrap="square" rtlCol="0">
              <a:spAutoFit/>
            </a:bodyPr>
            <a:lstStyle/>
            <a:p>
              <a:pPr algn="ctr" defTabSz="671830">
                <a:defRPr/>
              </a:pPr>
              <a:r>
                <a:rPr lang="zh-CN" altLang="en-US" sz="1470" kern="0" dirty="0">
                  <a:solidFill>
                    <a:srgbClr val="FFFFFF"/>
                  </a:solidFill>
                  <a:cs typeface="+mn-ea"/>
                  <a:sym typeface="+mn-lt"/>
                </a:rPr>
                <a:t>课程展示表</a:t>
              </a:r>
              <a:endParaRPr lang="zh-CN" altLang="en-US" sz="1470" kern="0" dirty="0">
                <a:solidFill>
                  <a:srgbClr val="FFFFFF"/>
                </a:solidFill>
                <a:cs typeface="+mn-ea"/>
                <a:sym typeface="+mn-lt"/>
              </a:endParaRPr>
            </a:p>
          </p:txBody>
        </p:sp>
      </p:grpSp>
      <p:grpSp>
        <p:nvGrpSpPr>
          <p:cNvPr id="15" name="组合 14"/>
          <p:cNvGrpSpPr/>
          <p:nvPr/>
        </p:nvGrpSpPr>
        <p:grpSpPr>
          <a:xfrm>
            <a:off x="3657600" y="1961515"/>
            <a:ext cx="896620" cy="725805"/>
            <a:chOff x="4308475" y="2452688"/>
            <a:chExt cx="987425" cy="987425"/>
          </a:xfrm>
        </p:grpSpPr>
        <p:sp>
          <p:nvSpPr>
            <p:cNvPr id="16" name="Freeform 8"/>
            <p:cNvSpPr/>
            <p:nvPr/>
          </p:nvSpPr>
          <p:spPr bwMode="auto">
            <a:xfrm>
              <a:off x="4308475" y="2452688"/>
              <a:ext cx="987425" cy="987425"/>
            </a:xfrm>
            <a:custGeom>
              <a:avLst/>
              <a:gdLst>
                <a:gd name="T0" fmla="*/ 691 w 1112"/>
                <a:gd name="T1" fmla="*/ 75 h 1112"/>
                <a:gd name="T2" fmla="*/ 1037 w 1112"/>
                <a:gd name="T3" fmla="*/ 691 h 1112"/>
                <a:gd name="T4" fmla="*/ 421 w 1112"/>
                <a:gd name="T5" fmla="*/ 1038 h 1112"/>
                <a:gd name="T6" fmla="*/ 74 w 1112"/>
                <a:gd name="T7" fmla="*/ 421 h 1112"/>
                <a:gd name="T8" fmla="*/ 691 w 1112"/>
                <a:gd name="T9" fmla="*/ 75 h 1112"/>
              </a:gdLst>
              <a:ahLst/>
              <a:cxnLst>
                <a:cxn ang="0">
                  <a:pos x="T0" y="T1"/>
                </a:cxn>
                <a:cxn ang="0">
                  <a:pos x="T2" y="T3"/>
                </a:cxn>
                <a:cxn ang="0">
                  <a:pos x="T4" y="T5"/>
                </a:cxn>
                <a:cxn ang="0">
                  <a:pos x="T6" y="T7"/>
                </a:cxn>
                <a:cxn ang="0">
                  <a:pos x="T8" y="T9"/>
                </a:cxn>
              </a:cxnLst>
              <a:rect l="0" t="0" r="r" b="b"/>
              <a:pathLst>
                <a:path w="1112" h="1112">
                  <a:moveTo>
                    <a:pt x="691" y="75"/>
                  </a:moveTo>
                  <a:cubicBezTo>
                    <a:pt x="956" y="149"/>
                    <a:pt x="1112" y="425"/>
                    <a:pt x="1037" y="691"/>
                  </a:cubicBezTo>
                  <a:cubicBezTo>
                    <a:pt x="963" y="957"/>
                    <a:pt x="687" y="1112"/>
                    <a:pt x="421" y="1038"/>
                  </a:cubicBezTo>
                  <a:cubicBezTo>
                    <a:pt x="155" y="963"/>
                    <a:pt x="0" y="687"/>
                    <a:pt x="74" y="421"/>
                  </a:cubicBezTo>
                  <a:cubicBezTo>
                    <a:pt x="149" y="156"/>
                    <a:pt x="425" y="0"/>
                    <a:pt x="691" y="75"/>
                  </a:cubicBezTo>
                  <a:close/>
                </a:path>
              </a:pathLst>
            </a:custGeom>
            <a:solidFill>
              <a:srgbClr val="959AA2"/>
            </a:solidFill>
            <a:ln>
              <a:noFill/>
            </a:ln>
          </p:spPr>
          <p:txBody>
            <a:bodyPr vert="horz" wrap="square" lIns="67189" tIns="33594" rIns="67189" bIns="33594" numCol="1" anchor="t" anchorCtr="0" compatLnSpc="1"/>
            <a:lstStyle/>
            <a:p>
              <a:pPr defTabSz="671830">
                <a:defRPr/>
              </a:pPr>
              <a:endParaRPr lang="zh-CN" altLang="en-US" sz="1325" kern="0" dirty="0">
                <a:solidFill>
                  <a:srgbClr val="FFFFFF"/>
                </a:solidFill>
                <a:cs typeface="+mn-ea"/>
                <a:sym typeface="+mn-lt"/>
              </a:endParaRPr>
            </a:p>
          </p:txBody>
        </p:sp>
        <p:sp>
          <p:nvSpPr>
            <p:cNvPr id="17" name="TextBox 58"/>
            <p:cNvSpPr txBox="1"/>
            <p:nvPr/>
          </p:nvSpPr>
          <p:spPr>
            <a:xfrm>
              <a:off x="4335135" y="2625972"/>
              <a:ext cx="941695" cy="680744"/>
            </a:xfrm>
            <a:prstGeom prst="rect">
              <a:avLst/>
            </a:prstGeom>
            <a:noFill/>
          </p:spPr>
          <p:txBody>
            <a:bodyPr wrap="square" rtlCol="0">
              <a:spAutoFit/>
            </a:bodyPr>
            <a:lstStyle/>
            <a:p>
              <a:pPr algn="ctr" defTabSz="671830">
                <a:defRPr/>
              </a:pPr>
              <a:r>
                <a:rPr lang="zh-CN" altLang="en-US" sz="1325" kern="0" dirty="0">
                  <a:solidFill>
                    <a:srgbClr val="FFFFFF"/>
                  </a:solidFill>
                  <a:cs typeface="+mn-ea"/>
                  <a:sym typeface="+mn-lt"/>
                </a:rPr>
                <a:t>课程学生列表</a:t>
              </a:r>
              <a:endParaRPr lang="zh-CN" altLang="en-US" sz="1325" kern="0" dirty="0">
                <a:solidFill>
                  <a:srgbClr val="FFFFFF"/>
                </a:solidFill>
                <a:cs typeface="+mn-ea"/>
                <a:sym typeface="+mn-lt"/>
              </a:endParaRPr>
            </a:p>
          </p:txBody>
        </p:sp>
      </p:grpSp>
      <p:grpSp>
        <p:nvGrpSpPr>
          <p:cNvPr id="21" name="组合 20"/>
          <p:cNvGrpSpPr/>
          <p:nvPr/>
        </p:nvGrpSpPr>
        <p:grpSpPr>
          <a:xfrm>
            <a:off x="3382645" y="3206115"/>
            <a:ext cx="1154430" cy="720725"/>
            <a:chOff x="2505075" y="3470276"/>
            <a:chExt cx="981075" cy="981075"/>
          </a:xfrm>
        </p:grpSpPr>
        <p:sp>
          <p:nvSpPr>
            <p:cNvPr id="22" name="Freeform 10"/>
            <p:cNvSpPr/>
            <p:nvPr/>
          </p:nvSpPr>
          <p:spPr bwMode="auto">
            <a:xfrm>
              <a:off x="2505075" y="3470276"/>
              <a:ext cx="981075" cy="981075"/>
            </a:xfrm>
            <a:custGeom>
              <a:avLst/>
              <a:gdLst>
                <a:gd name="T0" fmla="*/ 1037 w 1105"/>
                <a:gd name="T1" fmla="*/ 429 h 1106"/>
                <a:gd name="T2" fmla="*/ 676 w 1105"/>
                <a:gd name="T3" fmla="*/ 1037 h 1106"/>
                <a:gd name="T4" fmla="*/ 68 w 1105"/>
                <a:gd name="T5" fmla="*/ 677 h 1106"/>
                <a:gd name="T6" fmla="*/ 428 w 1105"/>
                <a:gd name="T7" fmla="*/ 68 h 1106"/>
                <a:gd name="T8" fmla="*/ 1037 w 1105"/>
                <a:gd name="T9" fmla="*/ 429 h 1106"/>
              </a:gdLst>
              <a:ahLst/>
              <a:cxnLst>
                <a:cxn ang="0">
                  <a:pos x="T0" y="T1"/>
                </a:cxn>
                <a:cxn ang="0">
                  <a:pos x="T2" y="T3"/>
                </a:cxn>
                <a:cxn ang="0">
                  <a:pos x="T4" y="T5"/>
                </a:cxn>
                <a:cxn ang="0">
                  <a:pos x="T6" y="T7"/>
                </a:cxn>
                <a:cxn ang="0">
                  <a:pos x="T8" y="T9"/>
                </a:cxn>
              </a:cxnLst>
              <a:rect l="0" t="0" r="r" b="b"/>
              <a:pathLst>
                <a:path w="1105" h="1106">
                  <a:moveTo>
                    <a:pt x="1037" y="429"/>
                  </a:moveTo>
                  <a:cubicBezTo>
                    <a:pt x="1105" y="696"/>
                    <a:pt x="944" y="969"/>
                    <a:pt x="676" y="1037"/>
                  </a:cubicBezTo>
                  <a:cubicBezTo>
                    <a:pt x="409" y="1106"/>
                    <a:pt x="137" y="944"/>
                    <a:pt x="68" y="677"/>
                  </a:cubicBezTo>
                  <a:cubicBezTo>
                    <a:pt x="0" y="409"/>
                    <a:pt x="161" y="137"/>
                    <a:pt x="428" y="68"/>
                  </a:cubicBezTo>
                  <a:cubicBezTo>
                    <a:pt x="696" y="0"/>
                    <a:pt x="968" y="161"/>
                    <a:pt x="1037" y="429"/>
                  </a:cubicBezTo>
                  <a:close/>
                </a:path>
              </a:pathLst>
            </a:custGeom>
            <a:solidFill>
              <a:srgbClr val="959AA2"/>
            </a:solidFill>
            <a:ln>
              <a:noFill/>
            </a:ln>
          </p:spPr>
          <p:txBody>
            <a:bodyPr vert="horz" wrap="square" lIns="67189" tIns="33594" rIns="67189" bIns="33594" numCol="1" anchor="t" anchorCtr="0" compatLnSpc="1"/>
            <a:lstStyle/>
            <a:p>
              <a:pPr defTabSz="671830">
                <a:defRPr/>
              </a:pPr>
              <a:endParaRPr lang="zh-CN" altLang="en-US" sz="1325" kern="0" dirty="0">
                <a:solidFill>
                  <a:srgbClr val="FFFFFF"/>
                </a:solidFill>
                <a:cs typeface="+mn-ea"/>
                <a:sym typeface="+mn-lt"/>
              </a:endParaRPr>
            </a:p>
          </p:txBody>
        </p:sp>
        <p:sp>
          <p:nvSpPr>
            <p:cNvPr id="23" name="TextBox 64"/>
            <p:cNvSpPr txBox="1"/>
            <p:nvPr/>
          </p:nvSpPr>
          <p:spPr>
            <a:xfrm>
              <a:off x="2505075" y="3635373"/>
              <a:ext cx="920930" cy="626678"/>
            </a:xfrm>
            <a:prstGeom prst="rect">
              <a:avLst/>
            </a:prstGeom>
            <a:noFill/>
          </p:spPr>
          <p:txBody>
            <a:bodyPr wrap="square" rtlCol="0">
              <a:spAutoFit/>
            </a:bodyPr>
            <a:lstStyle/>
            <a:p>
              <a:pPr algn="ctr" defTabSz="671830">
                <a:defRPr/>
              </a:pPr>
              <a:r>
                <a:rPr lang="zh-CN" altLang="en-US" sz="1200" kern="0" dirty="0">
                  <a:solidFill>
                    <a:srgbClr val="FFFFFF"/>
                  </a:solidFill>
                  <a:cs typeface="+mn-ea"/>
                  <a:sym typeface="+mn-lt"/>
                </a:rPr>
                <a:t>查看知识点掌握情况</a:t>
              </a:r>
              <a:endParaRPr lang="zh-CN" altLang="en-US" sz="1200" kern="0" dirty="0">
                <a:solidFill>
                  <a:srgbClr val="FFFFFF"/>
                </a:solidFill>
                <a:cs typeface="+mn-ea"/>
                <a:sym typeface="+mn-lt"/>
              </a:endParaRPr>
            </a:p>
          </p:txBody>
        </p:sp>
      </p:grpSp>
      <p:grpSp>
        <p:nvGrpSpPr>
          <p:cNvPr id="27" name="组合 26"/>
          <p:cNvGrpSpPr/>
          <p:nvPr/>
        </p:nvGrpSpPr>
        <p:grpSpPr>
          <a:xfrm>
            <a:off x="876362" y="3208039"/>
            <a:ext cx="718545" cy="718545"/>
            <a:chOff x="725488" y="2416176"/>
            <a:chExt cx="977900" cy="977900"/>
          </a:xfrm>
        </p:grpSpPr>
        <p:sp>
          <p:nvSpPr>
            <p:cNvPr id="28" name="Freeform 12"/>
            <p:cNvSpPr/>
            <p:nvPr/>
          </p:nvSpPr>
          <p:spPr bwMode="auto">
            <a:xfrm>
              <a:off x="725488" y="2416176"/>
              <a:ext cx="977900" cy="977900"/>
            </a:xfrm>
            <a:custGeom>
              <a:avLst/>
              <a:gdLst>
                <a:gd name="T0" fmla="*/ 900 w 1101"/>
                <a:gd name="T1" fmla="*/ 908 h 1102"/>
                <a:gd name="T2" fmla="*/ 193 w 1101"/>
                <a:gd name="T3" fmla="*/ 901 h 1102"/>
                <a:gd name="T4" fmla="*/ 201 w 1101"/>
                <a:gd name="T5" fmla="*/ 193 h 1102"/>
                <a:gd name="T6" fmla="*/ 908 w 1101"/>
                <a:gd name="T7" fmla="*/ 201 h 1102"/>
                <a:gd name="T8" fmla="*/ 900 w 1101"/>
                <a:gd name="T9" fmla="*/ 908 h 1102"/>
              </a:gdLst>
              <a:ahLst/>
              <a:cxnLst>
                <a:cxn ang="0">
                  <a:pos x="T0" y="T1"/>
                </a:cxn>
                <a:cxn ang="0">
                  <a:pos x="T2" y="T3"/>
                </a:cxn>
                <a:cxn ang="0">
                  <a:pos x="T4" y="T5"/>
                </a:cxn>
                <a:cxn ang="0">
                  <a:pos x="T6" y="T7"/>
                </a:cxn>
                <a:cxn ang="0">
                  <a:pos x="T8" y="T9"/>
                </a:cxn>
              </a:cxnLst>
              <a:rect l="0" t="0" r="r" b="b"/>
              <a:pathLst>
                <a:path w="1101" h="1102">
                  <a:moveTo>
                    <a:pt x="900" y="908"/>
                  </a:moveTo>
                  <a:cubicBezTo>
                    <a:pt x="702" y="1102"/>
                    <a:pt x="386" y="1098"/>
                    <a:pt x="193" y="901"/>
                  </a:cubicBezTo>
                  <a:cubicBezTo>
                    <a:pt x="0" y="703"/>
                    <a:pt x="3" y="387"/>
                    <a:pt x="201" y="193"/>
                  </a:cubicBezTo>
                  <a:cubicBezTo>
                    <a:pt x="398" y="0"/>
                    <a:pt x="715" y="4"/>
                    <a:pt x="908" y="201"/>
                  </a:cubicBezTo>
                  <a:cubicBezTo>
                    <a:pt x="1101" y="399"/>
                    <a:pt x="1097" y="715"/>
                    <a:pt x="900" y="908"/>
                  </a:cubicBezTo>
                  <a:close/>
                </a:path>
              </a:pathLst>
            </a:custGeom>
            <a:solidFill>
              <a:srgbClr val="959AA2"/>
            </a:solidFill>
            <a:ln>
              <a:noFill/>
            </a:ln>
          </p:spPr>
          <p:txBody>
            <a:bodyPr vert="horz" wrap="square" lIns="67189" tIns="33594" rIns="67189" bIns="33594" numCol="1" anchor="t" anchorCtr="0" compatLnSpc="1"/>
            <a:lstStyle/>
            <a:p>
              <a:pPr defTabSz="671830">
                <a:defRPr/>
              </a:pPr>
              <a:endParaRPr lang="zh-CN" altLang="en-US" sz="1325" kern="0" dirty="0">
                <a:solidFill>
                  <a:srgbClr val="FFFFFF"/>
                </a:solidFill>
                <a:cs typeface="+mn-ea"/>
                <a:sym typeface="+mn-lt"/>
              </a:endParaRPr>
            </a:p>
          </p:txBody>
        </p:sp>
        <p:sp>
          <p:nvSpPr>
            <p:cNvPr id="29" name="TextBox 70"/>
            <p:cNvSpPr txBox="1"/>
            <p:nvPr/>
          </p:nvSpPr>
          <p:spPr>
            <a:xfrm>
              <a:off x="828182" y="2633604"/>
              <a:ext cx="772512" cy="542718"/>
            </a:xfrm>
            <a:prstGeom prst="rect">
              <a:avLst/>
            </a:prstGeom>
            <a:noFill/>
          </p:spPr>
          <p:txBody>
            <a:bodyPr wrap="square" rtlCol="0">
              <a:spAutoFit/>
            </a:bodyPr>
            <a:lstStyle/>
            <a:p>
              <a:pPr algn="ctr" defTabSz="671830">
                <a:defRPr/>
              </a:pPr>
              <a:r>
                <a:rPr lang="zh-CN" altLang="en-US" sz="1000" kern="0" dirty="0">
                  <a:solidFill>
                    <a:srgbClr val="FFFFFF"/>
                  </a:solidFill>
                  <a:cs typeface="+mn-ea"/>
                  <a:sym typeface="+mn-lt"/>
                </a:rPr>
                <a:t>增加知识点</a:t>
              </a:r>
              <a:endParaRPr lang="zh-CN" altLang="en-US" sz="1000" kern="0" dirty="0">
                <a:solidFill>
                  <a:srgbClr val="FFFFFF"/>
                </a:solidFill>
                <a:cs typeface="+mn-ea"/>
                <a:sym typeface="+mn-lt"/>
              </a:endParaRPr>
            </a:p>
          </p:txBody>
        </p:sp>
      </p:grpSp>
      <p:grpSp>
        <p:nvGrpSpPr>
          <p:cNvPr id="30" name="组合 29"/>
          <p:cNvGrpSpPr/>
          <p:nvPr/>
        </p:nvGrpSpPr>
        <p:grpSpPr>
          <a:xfrm>
            <a:off x="578264" y="1943090"/>
            <a:ext cx="722045" cy="720878"/>
            <a:chOff x="457200" y="1374776"/>
            <a:chExt cx="982663" cy="981075"/>
          </a:xfrm>
        </p:grpSpPr>
        <p:sp>
          <p:nvSpPr>
            <p:cNvPr id="31" name="Freeform 13"/>
            <p:cNvSpPr/>
            <p:nvPr/>
          </p:nvSpPr>
          <p:spPr bwMode="auto">
            <a:xfrm>
              <a:off x="457200" y="1374776"/>
              <a:ext cx="982663" cy="981075"/>
            </a:xfrm>
            <a:custGeom>
              <a:avLst/>
              <a:gdLst>
                <a:gd name="T0" fmla="*/ 677 w 1106"/>
                <a:gd name="T1" fmla="*/ 1037 h 1106"/>
                <a:gd name="T2" fmla="*/ 69 w 1106"/>
                <a:gd name="T3" fmla="*/ 677 h 1106"/>
                <a:gd name="T4" fmla="*/ 429 w 1106"/>
                <a:gd name="T5" fmla="*/ 69 h 1106"/>
                <a:gd name="T6" fmla="*/ 1037 w 1106"/>
                <a:gd name="T7" fmla="*/ 429 h 1106"/>
                <a:gd name="T8" fmla="*/ 677 w 1106"/>
                <a:gd name="T9" fmla="*/ 1037 h 1106"/>
              </a:gdLst>
              <a:ahLst/>
              <a:cxnLst>
                <a:cxn ang="0">
                  <a:pos x="T0" y="T1"/>
                </a:cxn>
                <a:cxn ang="0">
                  <a:pos x="T2" y="T3"/>
                </a:cxn>
                <a:cxn ang="0">
                  <a:pos x="T4" y="T5"/>
                </a:cxn>
                <a:cxn ang="0">
                  <a:pos x="T6" y="T7"/>
                </a:cxn>
                <a:cxn ang="0">
                  <a:pos x="T8" y="T9"/>
                </a:cxn>
              </a:cxnLst>
              <a:rect l="0" t="0" r="r" b="b"/>
              <a:pathLst>
                <a:path w="1106" h="1106">
                  <a:moveTo>
                    <a:pt x="677" y="1037"/>
                  </a:moveTo>
                  <a:cubicBezTo>
                    <a:pt x="410" y="1106"/>
                    <a:pt x="137" y="945"/>
                    <a:pt x="69" y="677"/>
                  </a:cubicBezTo>
                  <a:cubicBezTo>
                    <a:pt x="0" y="410"/>
                    <a:pt x="162" y="137"/>
                    <a:pt x="429" y="69"/>
                  </a:cubicBezTo>
                  <a:cubicBezTo>
                    <a:pt x="697" y="0"/>
                    <a:pt x="969" y="162"/>
                    <a:pt x="1037" y="429"/>
                  </a:cubicBezTo>
                  <a:cubicBezTo>
                    <a:pt x="1106" y="696"/>
                    <a:pt x="945" y="969"/>
                    <a:pt x="677" y="1037"/>
                  </a:cubicBezTo>
                  <a:close/>
                </a:path>
              </a:pathLst>
            </a:custGeom>
            <a:solidFill>
              <a:srgbClr val="959AA2"/>
            </a:solidFill>
            <a:ln>
              <a:noFill/>
            </a:ln>
          </p:spPr>
          <p:txBody>
            <a:bodyPr vert="horz" wrap="square" lIns="67189" tIns="33594" rIns="67189" bIns="33594" numCol="1" anchor="t" anchorCtr="0" compatLnSpc="1"/>
            <a:lstStyle/>
            <a:p>
              <a:pPr defTabSz="671830">
                <a:defRPr/>
              </a:pPr>
              <a:endParaRPr lang="zh-CN" altLang="en-US" sz="1325" kern="0">
                <a:solidFill>
                  <a:srgbClr val="FFFFFF"/>
                </a:solidFill>
                <a:cs typeface="+mn-ea"/>
                <a:sym typeface="+mn-lt"/>
              </a:endParaRPr>
            </a:p>
          </p:txBody>
        </p:sp>
        <p:sp>
          <p:nvSpPr>
            <p:cNvPr id="32" name="TextBox 73"/>
            <p:cNvSpPr txBox="1"/>
            <p:nvPr/>
          </p:nvSpPr>
          <p:spPr>
            <a:xfrm>
              <a:off x="574090" y="1552431"/>
              <a:ext cx="748881" cy="680989"/>
            </a:xfrm>
            <a:prstGeom prst="rect">
              <a:avLst/>
            </a:prstGeom>
            <a:noFill/>
          </p:spPr>
          <p:txBody>
            <a:bodyPr wrap="square" rtlCol="0">
              <a:spAutoFit/>
            </a:bodyPr>
            <a:lstStyle/>
            <a:p>
              <a:pPr algn="ctr" defTabSz="671830">
                <a:defRPr/>
              </a:pPr>
              <a:r>
                <a:rPr lang="zh-CN" altLang="en-US" sz="1325" kern="0" dirty="0">
                  <a:solidFill>
                    <a:srgbClr val="FFFFFF"/>
                  </a:solidFill>
                  <a:cs typeface="+mn-ea"/>
                  <a:sym typeface="+mn-lt"/>
                </a:rPr>
                <a:t>修改课程</a:t>
              </a:r>
              <a:endParaRPr lang="zh-CN" altLang="en-US" sz="1325" kern="0" dirty="0">
                <a:solidFill>
                  <a:srgbClr val="FFFFFF"/>
                </a:solidFill>
                <a:cs typeface="+mn-ea"/>
                <a:sym typeface="+mn-lt"/>
              </a:endParaRPr>
            </a:p>
          </p:txBody>
        </p:sp>
      </p:grpSp>
      <p:sp>
        <p:nvSpPr>
          <p:cNvPr id="34" name="TextBox 84"/>
          <p:cNvSpPr txBox="1">
            <a:spLocks noChangeArrowheads="1"/>
          </p:cNvSpPr>
          <p:nvPr/>
        </p:nvSpPr>
        <p:spPr bwMode="auto">
          <a:xfrm>
            <a:off x="5092472" y="1473593"/>
            <a:ext cx="301254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endParaRPr lang="en-US" altLang="zh-CN" sz="1000" dirty="0">
              <a:solidFill>
                <a:schemeClr val="bg1">
                  <a:lumMod val="50000"/>
                </a:schemeClr>
              </a:solidFill>
              <a:latin typeface="+mn-lt"/>
              <a:ea typeface="+mn-ea"/>
              <a:cs typeface="+mn-ea"/>
              <a:sym typeface="+mn-lt"/>
            </a:endParaRPr>
          </a:p>
          <a:p>
            <a:pPr algn="just"/>
            <a:endParaRPr lang="en-US" altLang="zh-CN" sz="1000" dirty="0">
              <a:solidFill>
                <a:schemeClr val="bg1">
                  <a:lumMod val="50000"/>
                </a:schemeClr>
              </a:solidFill>
              <a:latin typeface="+mn-lt"/>
              <a:ea typeface="+mn-ea"/>
              <a:cs typeface="+mn-ea"/>
              <a:sym typeface="+mn-lt"/>
            </a:endParaRPr>
          </a:p>
        </p:txBody>
      </p:sp>
      <p:sp>
        <p:nvSpPr>
          <p:cNvPr id="35" name="Freeform 12"/>
          <p:cNvSpPr/>
          <p:nvPr/>
        </p:nvSpPr>
        <p:spPr bwMode="auto">
          <a:xfrm>
            <a:off x="4383730" y="1482501"/>
            <a:ext cx="388435" cy="38960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2"/>
          </a:solidFill>
          <a:ln>
            <a:noFill/>
          </a:ln>
        </p:spPr>
        <p:txBody>
          <a:bodyPr/>
          <a:lstStyle/>
          <a:p>
            <a:pPr defTabSz="671830">
              <a:defRPr/>
            </a:pPr>
            <a:endParaRPr lang="zh-CN" altLang="en-US" sz="1325" kern="0">
              <a:solidFill>
                <a:sysClr val="windowText" lastClr="000000"/>
              </a:solidFill>
              <a:cs typeface="+mn-ea"/>
              <a:sym typeface="+mn-lt"/>
            </a:endParaRPr>
          </a:p>
        </p:txBody>
      </p:sp>
      <p:sp>
        <p:nvSpPr>
          <p:cNvPr id="36" name="Freeform 12"/>
          <p:cNvSpPr/>
          <p:nvPr/>
        </p:nvSpPr>
        <p:spPr bwMode="auto">
          <a:xfrm flipH="1" flipV="1">
            <a:off x="8615763" y="4007832"/>
            <a:ext cx="388435" cy="38960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2"/>
          </a:solidFill>
          <a:ln>
            <a:noFill/>
          </a:ln>
        </p:spPr>
        <p:txBody>
          <a:bodyPr/>
          <a:lstStyle/>
          <a:p>
            <a:pPr defTabSz="671830">
              <a:defRPr/>
            </a:pPr>
            <a:endParaRPr lang="zh-CN" altLang="en-US" sz="1325" kern="0">
              <a:solidFill>
                <a:sysClr val="windowText" lastClr="000000"/>
              </a:solidFill>
              <a:cs typeface="+mn-ea"/>
              <a:sym typeface="+mn-lt"/>
            </a:endParaRPr>
          </a:p>
        </p:txBody>
      </p:sp>
      <p:sp>
        <p:nvSpPr>
          <p:cNvPr id="37" name="TextBox 20"/>
          <p:cNvSpPr txBox="1"/>
          <p:nvPr/>
        </p:nvSpPr>
        <p:spPr>
          <a:xfrm>
            <a:off x="907976" y="292746"/>
            <a:ext cx="3476134" cy="460375"/>
          </a:xfrm>
          <a:prstGeom prst="rect">
            <a:avLst/>
          </a:prstGeom>
          <a:noFill/>
        </p:spPr>
        <p:txBody>
          <a:bodyPr wrap="square" rtlCol="0">
            <a:spAutoFit/>
          </a:bodyPr>
          <a:lstStyle/>
          <a:p>
            <a:r>
              <a:rPr lang="zh-CN" altLang="en-US" sz="2400" dirty="0">
                <a:cs typeface="+mn-ea"/>
                <a:sym typeface="+mn-lt"/>
              </a:rPr>
              <a:t>课程展示表</a:t>
            </a:r>
            <a:endParaRPr lang="zh-CN" altLang="en-US" sz="2400" dirty="0">
              <a:cs typeface="+mn-ea"/>
              <a:sym typeface="+mn-lt"/>
            </a:endParaRPr>
          </a:p>
        </p:txBody>
      </p:sp>
      <p:cxnSp>
        <p:nvCxnSpPr>
          <p:cNvPr id="39" name="直接连接符 38"/>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8" name="图片 47" descr="C:\Users\Administrator\Desktop\课程展示表.png课程展示表"/>
          <p:cNvPicPr>
            <a:picLocks noChangeAspect="1"/>
          </p:cNvPicPr>
          <p:nvPr/>
        </p:nvPicPr>
        <p:blipFill>
          <a:blip r:embed="rId1"/>
          <a:srcRect/>
          <a:stretch>
            <a:fillRect/>
          </a:stretch>
        </p:blipFill>
        <p:spPr>
          <a:xfrm>
            <a:off x="4554220" y="1734185"/>
            <a:ext cx="4267200" cy="2400300"/>
          </a:xfrm>
          <a:prstGeom prst="rect">
            <a:avLst/>
          </a:prstGeom>
        </p:spPr>
      </p:pic>
      <p:sp>
        <p:nvSpPr>
          <p:cNvPr id="51" name="Freeform 11"/>
          <p:cNvSpPr/>
          <p:nvPr/>
        </p:nvSpPr>
        <p:spPr bwMode="auto">
          <a:xfrm>
            <a:off x="2098675" y="3538220"/>
            <a:ext cx="725805" cy="724535"/>
          </a:xfrm>
          <a:custGeom>
            <a:avLst/>
            <a:gdLst>
              <a:gd name="T0" fmla="*/ 1037 w 1112"/>
              <a:gd name="T1" fmla="*/ 691 h 1112"/>
              <a:gd name="T2" fmla="*/ 421 w 1112"/>
              <a:gd name="T3" fmla="*/ 1038 h 1112"/>
              <a:gd name="T4" fmla="*/ 74 w 1112"/>
              <a:gd name="T5" fmla="*/ 422 h 1112"/>
              <a:gd name="T6" fmla="*/ 691 w 1112"/>
              <a:gd name="T7" fmla="*/ 75 h 1112"/>
              <a:gd name="T8" fmla="*/ 1037 w 1112"/>
              <a:gd name="T9" fmla="*/ 691 h 1112"/>
            </a:gdLst>
            <a:ahLst/>
            <a:cxnLst>
              <a:cxn ang="0">
                <a:pos x="T0" y="T1"/>
              </a:cxn>
              <a:cxn ang="0">
                <a:pos x="T2" y="T3"/>
              </a:cxn>
              <a:cxn ang="0">
                <a:pos x="T4" y="T5"/>
              </a:cxn>
              <a:cxn ang="0">
                <a:pos x="T6" y="T7"/>
              </a:cxn>
              <a:cxn ang="0">
                <a:pos x="T8" y="T9"/>
              </a:cxn>
            </a:cxnLst>
            <a:rect l="0" t="0" r="r" b="b"/>
            <a:pathLst>
              <a:path w="1112" h="1112">
                <a:moveTo>
                  <a:pt x="1037" y="691"/>
                </a:moveTo>
                <a:cubicBezTo>
                  <a:pt x="963" y="957"/>
                  <a:pt x="687" y="1112"/>
                  <a:pt x="421" y="1038"/>
                </a:cubicBezTo>
                <a:cubicBezTo>
                  <a:pt x="155" y="964"/>
                  <a:pt x="0" y="688"/>
                  <a:pt x="74" y="422"/>
                </a:cubicBezTo>
                <a:cubicBezTo>
                  <a:pt x="149" y="156"/>
                  <a:pt x="425" y="0"/>
                  <a:pt x="691" y="75"/>
                </a:cubicBezTo>
                <a:cubicBezTo>
                  <a:pt x="956" y="149"/>
                  <a:pt x="1112" y="425"/>
                  <a:pt x="1037" y="691"/>
                </a:cubicBezTo>
                <a:close/>
              </a:path>
            </a:pathLst>
          </a:custGeom>
          <a:solidFill>
            <a:srgbClr val="959AA2"/>
          </a:solidFill>
          <a:ln>
            <a:noFill/>
          </a:ln>
        </p:spPr>
        <p:txBody>
          <a:bodyPr vert="horz" wrap="square" lIns="67189" tIns="33594" rIns="67189" bIns="33594" numCol="1" anchor="t" anchorCtr="0" compatLnSpc="1"/>
          <a:p>
            <a:pPr defTabSz="671830">
              <a:defRPr/>
            </a:pPr>
            <a:endParaRPr lang="zh-CN" altLang="en-US" sz="1325" kern="0">
              <a:solidFill>
                <a:srgbClr val="FFFFFF"/>
              </a:solidFill>
              <a:cs typeface="+mn-ea"/>
              <a:sym typeface="+mn-lt"/>
            </a:endParaRPr>
          </a:p>
        </p:txBody>
      </p:sp>
      <p:sp>
        <p:nvSpPr>
          <p:cNvPr id="50" name="TextBox 70"/>
          <p:cNvSpPr txBox="1"/>
          <p:nvPr/>
        </p:nvSpPr>
        <p:spPr>
          <a:xfrm>
            <a:off x="2162765" y="3701177"/>
            <a:ext cx="567629" cy="398780"/>
          </a:xfrm>
          <a:prstGeom prst="rect">
            <a:avLst/>
          </a:prstGeom>
          <a:noFill/>
        </p:spPr>
        <p:txBody>
          <a:bodyPr wrap="square" rtlCol="0">
            <a:spAutoFit/>
          </a:bodyPr>
          <a:p>
            <a:pPr algn="ctr" defTabSz="671830">
              <a:defRPr/>
            </a:pPr>
            <a:r>
              <a:rPr lang="zh-CN" altLang="en-US" sz="1000" kern="0" dirty="0">
                <a:solidFill>
                  <a:srgbClr val="FFFFFF"/>
                </a:solidFill>
                <a:cs typeface="+mn-ea"/>
                <a:sym typeface="+mn-lt"/>
              </a:rPr>
              <a:t>查看知识点</a:t>
            </a:r>
            <a:endParaRPr lang="zh-CN" altLang="en-US" sz="1000" kern="0" dirty="0">
              <a:solidFill>
                <a:srgbClr val="FFFFFF"/>
              </a:solidFill>
              <a:cs typeface="+mn-ea"/>
              <a:sym typeface="+mn-lt"/>
            </a:endParaRPr>
          </a:p>
        </p:txBody>
      </p:sp>
      <p:grpSp>
        <p:nvGrpSpPr>
          <p:cNvPr id="6" name="组合 5"/>
          <p:cNvGrpSpPr/>
          <p:nvPr/>
        </p:nvGrpSpPr>
        <p:grpSpPr>
          <a:xfrm>
            <a:off x="6547644" y="169636"/>
            <a:ext cx="3101936" cy="584549"/>
            <a:chOff x="6547644" y="169636"/>
            <a:chExt cx="3101936" cy="584549"/>
          </a:xfrm>
        </p:grpSpPr>
        <p:sp>
          <p:nvSpPr>
            <p:cNvPr id="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12"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13"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18" name="矩形 17">
            <a:hlinkClick r:id="rId2"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300"/>
                                        <p:tgtEl>
                                          <p:spTgt spid="39"/>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400" fill="hold"/>
                                        <p:tgtEl>
                                          <p:spTgt spid="37"/>
                                        </p:tgtEl>
                                        <p:attrNameLst>
                                          <p:attrName>ppt_x</p:attrName>
                                        </p:attrNameLst>
                                      </p:cBhvr>
                                      <p:tavLst>
                                        <p:tav tm="0">
                                          <p:val>
                                            <p:strVal val="0-#ppt_w/2"/>
                                          </p:val>
                                        </p:tav>
                                        <p:tav tm="100000">
                                          <p:val>
                                            <p:strVal val="#ppt_x"/>
                                          </p:val>
                                        </p:tav>
                                      </p:tavLst>
                                    </p:anim>
                                    <p:anim calcmode="lin" valueType="num">
                                      <p:cBhvr additive="base">
                                        <p:cTn id="16" dur="400" fill="hold"/>
                                        <p:tgtEl>
                                          <p:spTgt spid="37"/>
                                        </p:tgtEl>
                                        <p:attrNameLst>
                                          <p:attrName>ppt_y</p:attrName>
                                        </p:attrNameLst>
                                      </p:cBhvr>
                                      <p:tavLst>
                                        <p:tav tm="0">
                                          <p:val>
                                            <p:strVal val="#ppt_y"/>
                                          </p:val>
                                        </p:tav>
                                        <p:tav tm="100000">
                                          <p:val>
                                            <p:strVal val="#ppt_y"/>
                                          </p:val>
                                        </p:tav>
                                      </p:tavLst>
                                    </p:anim>
                                  </p:childTnLst>
                                </p:cTn>
                              </p:par>
                            </p:childTnLst>
                          </p:cTn>
                        </p:par>
                        <p:par>
                          <p:cTn id="17" fill="hold">
                            <p:stCondLst>
                              <p:cond delay="960"/>
                            </p:stCondLst>
                            <p:childTnLst>
                              <p:par>
                                <p:cTn id="18" presetID="21"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heel(1)">
                                      <p:cBhvr>
                                        <p:cTn id="20" dur="2000"/>
                                        <p:tgtEl>
                                          <p:spTgt spid="9"/>
                                        </p:tgtEl>
                                      </p:cBhvr>
                                    </p:animEffect>
                                  </p:childTnLst>
                                </p:cTn>
                              </p:par>
                            </p:childTnLst>
                          </p:cTn>
                        </p:par>
                        <p:par>
                          <p:cTn id="21" fill="hold">
                            <p:stCondLst>
                              <p:cond delay="2960"/>
                            </p:stCondLst>
                            <p:childTnLst>
                              <p:par>
                                <p:cTn id="22" presetID="1"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63" presetClass="path" presetSubtype="0" accel="50000" decel="50000" fill="hold" grpId="1" nodeType="withEffect">
                                  <p:stCondLst>
                                    <p:cond delay="0"/>
                                  </p:stCondLst>
                                  <p:childTnLst>
                                    <p:animMotion origin="layout" path="M 0.000000 -0.000126 L 0.075713 -0.001638 " pathEditMode="relative" rAng="0" ptsTypes="">
                                      <p:cBhvr>
                                        <p:cTn id="25" dur="300" spd="-100000" fill="hold"/>
                                        <p:tgtEl>
                                          <p:spTgt spid="2"/>
                                        </p:tgtEl>
                                        <p:attrNameLst>
                                          <p:attrName>ppt_x</p:attrName>
                                          <p:attrName>ppt_y</p:attrName>
                                        </p:attrNameLst>
                                      </p:cBhvr>
                                      <p:rCtr x="-22" y="2"/>
                                    </p:animMotion>
                                  </p:childTnLst>
                                </p:cTn>
                              </p:par>
                              <p:par>
                                <p:cTn id="26" presetID="1" presetClass="entr" presetSubtype="0" fill="hold" grpId="0" nodeType="withEffect">
                                  <p:stCondLst>
                                    <p:cond delay="100"/>
                                  </p:stCondLst>
                                  <p:childTnLst>
                                    <p:set>
                                      <p:cBhvr>
                                        <p:cTn id="27" dur="1" fill="hold">
                                          <p:stCondLst>
                                            <p:cond delay="0"/>
                                          </p:stCondLst>
                                        </p:cTn>
                                        <p:tgtEl>
                                          <p:spTgt spid="3"/>
                                        </p:tgtEl>
                                        <p:attrNameLst>
                                          <p:attrName>style.visibility</p:attrName>
                                        </p:attrNameLst>
                                      </p:cBhvr>
                                      <p:to>
                                        <p:strVal val="visible"/>
                                      </p:to>
                                    </p:set>
                                  </p:childTnLst>
                                </p:cTn>
                              </p:par>
                              <p:par>
                                <p:cTn id="28" presetID="63" presetClass="path" presetSubtype="0" accel="50000" decel="50000" fill="hold" grpId="1" nodeType="withEffect">
                                  <p:stCondLst>
                                    <p:cond delay="100"/>
                                  </p:stCondLst>
                                  <p:childTnLst>
                                    <p:animMotion origin="layout" path="M 0.000000 0.000000 L 0.035704 -0.056445 " pathEditMode="relative" rAng="0" ptsTypes="">
                                      <p:cBhvr>
                                        <p:cTn id="29" dur="300" spd="-100000" fill="hold"/>
                                        <p:tgtEl>
                                          <p:spTgt spid="3"/>
                                        </p:tgtEl>
                                        <p:attrNameLst>
                                          <p:attrName>ppt_x</p:attrName>
                                          <p:attrName>ppt_y</p:attrName>
                                        </p:attrNameLst>
                                      </p:cBhvr>
                                      <p:rCtr x="8" y="10"/>
                                    </p:animMotion>
                                  </p:childTnLst>
                                </p:cTn>
                              </p:par>
                              <p:par>
                                <p:cTn id="30" presetID="1" presetClass="entr" presetSubtype="0" fill="hold" grpId="0" nodeType="withEffect">
                                  <p:stCondLst>
                                    <p:cond delay="200"/>
                                  </p:stCondLst>
                                  <p:childTnLst>
                                    <p:set>
                                      <p:cBhvr>
                                        <p:cTn id="31" dur="1" fill="hold">
                                          <p:stCondLst>
                                            <p:cond delay="0"/>
                                          </p:stCondLst>
                                        </p:cTn>
                                        <p:tgtEl>
                                          <p:spTgt spid="4"/>
                                        </p:tgtEl>
                                        <p:attrNameLst>
                                          <p:attrName>style.visibility</p:attrName>
                                        </p:attrNameLst>
                                      </p:cBhvr>
                                      <p:to>
                                        <p:strVal val="visible"/>
                                      </p:to>
                                    </p:set>
                                  </p:childTnLst>
                                </p:cTn>
                              </p:par>
                              <p:par>
                                <p:cTn id="32" presetID="63" presetClass="path" presetSubtype="0" accel="50000" decel="50000" fill="hold" grpId="1" nodeType="withEffect">
                                  <p:stCondLst>
                                    <p:cond delay="200"/>
                                  </p:stCondLst>
                                  <p:childTnLst>
                                    <p:animMotion origin="layout" path="M -0.001764 0.003150 L -0.003599 -0.094746 " pathEditMode="relative" rAng="0" ptsTypes="">
                                      <p:cBhvr>
                                        <p:cTn id="33" dur="300" spd="-100000" fill="hold"/>
                                        <p:tgtEl>
                                          <p:spTgt spid="4"/>
                                        </p:tgtEl>
                                        <p:attrNameLst>
                                          <p:attrName>ppt_x</p:attrName>
                                          <p:attrName>ppt_y</p:attrName>
                                        </p:attrNameLst>
                                      </p:cBhvr>
                                      <p:rCtr x="4" y="48"/>
                                    </p:animMotion>
                                  </p:childTnLst>
                                </p:cTn>
                              </p:par>
                              <p:par>
                                <p:cTn id="34" presetID="1" presetClass="entr" presetSubtype="0" fill="hold" grpId="0" nodeType="withEffect">
                                  <p:stCondLst>
                                    <p:cond delay="300"/>
                                  </p:stCondLst>
                                  <p:childTnLst>
                                    <p:set>
                                      <p:cBhvr>
                                        <p:cTn id="35" dur="1" fill="hold">
                                          <p:stCondLst>
                                            <p:cond delay="0"/>
                                          </p:stCondLst>
                                        </p:cTn>
                                        <p:tgtEl>
                                          <p:spTgt spid="5"/>
                                        </p:tgtEl>
                                        <p:attrNameLst>
                                          <p:attrName>style.visibility</p:attrName>
                                        </p:attrNameLst>
                                      </p:cBhvr>
                                      <p:to>
                                        <p:strVal val="visible"/>
                                      </p:to>
                                    </p:set>
                                  </p:childTnLst>
                                </p:cTn>
                              </p:par>
                              <p:par>
                                <p:cTn id="36" presetID="63" presetClass="path" presetSubtype="0" accel="50000" decel="50000" fill="hold" grpId="1" nodeType="withEffect">
                                  <p:stCondLst>
                                    <p:cond delay="300"/>
                                  </p:stCondLst>
                                  <p:childTnLst>
                                    <p:animMotion origin="layout" path="M -0.000071 0.000000 L -0.038527 -0.107597 " pathEditMode="relative" rAng="0" ptsTypes="">
                                      <p:cBhvr>
                                        <p:cTn id="37" dur="300" spd="-100000" fill="hold"/>
                                        <p:tgtEl>
                                          <p:spTgt spid="5"/>
                                        </p:tgtEl>
                                        <p:attrNameLst>
                                          <p:attrName>ppt_x</p:attrName>
                                          <p:attrName>ppt_y</p:attrName>
                                        </p:attrNameLst>
                                      </p:cBhvr>
                                      <p:rCtr x="39" y="7"/>
                                    </p:animMotion>
                                  </p:childTnLst>
                                </p:cTn>
                              </p:par>
                              <p:par>
                                <p:cTn id="38" presetID="1" presetClass="entr" presetSubtype="0" fill="hold" grpId="0" nodeType="withEffect">
                                  <p:stCondLst>
                                    <p:cond delay="500"/>
                                  </p:stCondLst>
                                  <p:childTnLst>
                                    <p:set>
                                      <p:cBhvr>
                                        <p:cTn id="39" dur="1" fill="hold">
                                          <p:stCondLst>
                                            <p:cond delay="0"/>
                                          </p:stCondLst>
                                        </p:cTn>
                                        <p:tgtEl>
                                          <p:spTgt spid="7"/>
                                        </p:tgtEl>
                                        <p:attrNameLst>
                                          <p:attrName>style.visibility</p:attrName>
                                        </p:attrNameLst>
                                      </p:cBhvr>
                                      <p:to>
                                        <p:strVal val="visible"/>
                                      </p:to>
                                    </p:set>
                                  </p:childTnLst>
                                </p:cTn>
                              </p:par>
                              <p:par>
                                <p:cTn id="40" presetID="63" presetClass="path" presetSubtype="0" accel="50000" decel="50000" fill="hold" grpId="1" nodeType="withEffect">
                                  <p:stCondLst>
                                    <p:cond delay="500"/>
                                  </p:stCondLst>
                                  <p:childTnLst>
                                    <p:animMotion origin="layout" path="M 0.000000 -0.000126 L -0.067598 -0.001764 " pathEditMode="relative" rAng="0" ptsTypes="">
                                      <p:cBhvr>
                                        <p:cTn id="41" dur="300" spd="-100000" fill="hold"/>
                                        <p:tgtEl>
                                          <p:spTgt spid="7"/>
                                        </p:tgtEl>
                                        <p:attrNameLst>
                                          <p:attrName>ppt_x</p:attrName>
                                          <p:attrName>ppt_y</p:attrName>
                                        </p:attrNameLst>
                                      </p:cBhvr>
                                      <p:rCtr x="20" y="-44"/>
                                    </p:animMotion>
                                  </p:childTnLst>
                                </p:cTn>
                              </p:par>
                            </p:childTnLst>
                          </p:cTn>
                        </p:par>
                        <p:par>
                          <p:cTn id="42" fill="hold">
                            <p:stCondLst>
                              <p:cond delay="2960"/>
                            </p:stCondLst>
                            <p:childTnLst>
                              <p:par>
                                <p:cTn id="43" presetID="53" presetClass="entr" presetSubtype="16"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53" presetClass="entr" presetSubtype="16" fill="hold" nodeType="withEffect">
                                  <p:stCondLst>
                                    <p:cond delay="10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fltVal val="0"/>
                                          </p:val>
                                        </p:tav>
                                        <p:tav tm="100000">
                                          <p:val>
                                            <p:strVal val="#ppt_w"/>
                                          </p:val>
                                        </p:tav>
                                      </p:tavLst>
                                    </p:anim>
                                    <p:anim calcmode="lin" valueType="num">
                                      <p:cBhvr>
                                        <p:cTn id="51" dur="500" fill="hold"/>
                                        <p:tgtEl>
                                          <p:spTgt spid="27"/>
                                        </p:tgtEl>
                                        <p:attrNameLst>
                                          <p:attrName>ppt_h</p:attrName>
                                        </p:attrNameLst>
                                      </p:cBhvr>
                                      <p:tavLst>
                                        <p:tav tm="0">
                                          <p:val>
                                            <p:fltVal val="0"/>
                                          </p:val>
                                        </p:tav>
                                        <p:tav tm="100000">
                                          <p:val>
                                            <p:strVal val="#ppt_h"/>
                                          </p:val>
                                        </p:tav>
                                      </p:tavLst>
                                    </p:anim>
                                    <p:animEffect transition="in" filter="fade">
                                      <p:cBhvr>
                                        <p:cTn id="52" dur="500"/>
                                        <p:tgtEl>
                                          <p:spTgt spid="27"/>
                                        </p:tgtEl>
                                      </p:cBhvr>
                                    </p:animEffect>
                                  </p:childTnLst>
                                </p:cTn>
                              </p:par>
                            </p:childTnLst>
                          </p:cTn>
                        </p:par>
                        <p:par>
                          <p:cTn id="53" fill="hold">
                            <p:stCondLst>
                              <p:cond delay="3460"/>
                            </p:stCondLst>
                            <p:childTnLst>
                              <p:par>
                                <p:cTn id="54" presetID="1" presetClass="entr" presetSubtype="0"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childTnLst>
                                </p:cTn>
                              </p:par>
                              <p:par>
                                <p:cTn id="58" presetID="53" presetClass="entr" presetSubtype="16" fill="hold" nodeType="withEffect">
                                  <p:stCondLst>
                                    <p:cond delay="300"/>
                                  </p:stCondLst>
                                  <p:childTnLst>
                                    <p:set>
                                      <p:cBhvr>
                                        <p:cTn id="59" dur="1" fill="hold">
                                          <p:stCondLst>
                                            <p:cond delay="0"/>
                                          </p:stCondLst>
                                        </p:cTn>
                                        <p:tgtEl>
                                          <p:spTgt spid="21"/>
                                        </p:tgtEl>
                                        <p:attrNameLst>
                                          <p:attrName>style.visibility</p:attrName>
                                        </p:attrNameLst>
                                      </p:cBhvr>
                                      <p:to>
                                        <p:strVal val="visible"/>
                                      </p:to>
                                    </p:set>
                                    <p:anim calcmode="lin" valueType="num">
                                      <p:cBhvr>
                                        <p:cTn id="60" dur="500" fill="hold"/>
                                        <p:tgtEl>
                                          <p:spTgt spid="21"/>
                                        </p:tgtEl>
                                        <p:attrNameLst>
                                          <p:attrName>ppt_w</p:attrName>
                                        </p:attrNameLst>
                                      </p:cBhvr>
                                      <p:tavLst>
                                        <p:tav tm="0">
                                          <p:val>
                                            <p:fltVal val="0"/>
                                          </p:val>
                                        </p:tav>
                                        <p:tav tm="100000">
                                          <p:val>
                                            <p:strVal val="#ppt_w"/>
                                          </p:val>
                                        </p:tav>
                                      </p:tavLst>
                                    </p:anim>
                                    <p:anim calcmode="lin" valueType="num">
                                      <p:cBhvr>
                                        <p:cTn id="61" dur="500" fill="hold"/>
                                        <p:tgtEl>
                                          <p:spTgt spid="21"/>
                                        </p:tgtEl>
                                        <p:attrNameLst>
                                          <p:attrName>ppt_h</p:attrName>
                                        </p:attrNameLst>
                                      </p:cBhvr>
                                      <p:tavLst>
                                        <p:tav tm="0">
                                          <p:val>
                                            <p:fltVal val="0"/>
                                          </p:val>
                                        </p:tav>
                                        <p:tav tm="100000">
                                          <p:val>
                                            <p:strVal val="#ppt_h"/>
                                          </p:val>
                                        </p:tav>
                                      </p:tavLst>
                                    </p:anim>
                                    <p:animEffect transition="in" filter="fade">
                                      <p:cBhvr>
                                        <p:cTn id="62" dur="500"/>
                                        <p:tgtEl>
                                          <p:spTgt spid="21"/>
                                        </p:tgtEl>
                                      </p:cBhvr>
                                    </p:animEffect>
                                  </p:childTnLst>
                                </p:cTn>
                              </p:par>
                              <p:par>
                                <p:cTn id="63" presetID="53" presetClass="entr" presetSubtype="16" fill="hold" nodeType="withEffect">
                                  <p:stCondLst>
                                    <p:cond delay="50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par>
                          <p:cTn id="68" fill="hold">
                            <p:stCondLst>
                              <p:cond delay="3460"/>
                            </p:stCondLst>
                            <p:childTnLst>
                              <p:par>
                                <p:cTn id="69" presetID="1" presetClass="entr" presetSubtype="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35" presetClass="path" presetSubtype="0" accel="50000" decel="50000" fill="hold" grpId="1" nodeType="withEffect">
                                  <p:stCondLst>
                                    <p:cond delay="0"/>
                                  </p:stCondLst>
                                  <p:childTnLst>
                                    <p:animMotion origin="layout" path="M 2.17538E-6 -2.95097E-6 L 0.16536 0.28539 " pathEditMode="relative" rAng="0" ptsTypes="AA">
                                      <p:cBhvr>
                                        <p:cTn id="72" dur="500" spd="-99900" fill="hold"/>
                                        <p:tgtEl>
                                          <p:spTgt spid="35"/>
                                        </p:tgtEl>
                                        <p:attrNameLst>
                                          <p:attrName>ppt_x</p:attrName>
                                          <p:attrName>ppt_y</p:attrName>
                                        </p:attrNameLst>
                                      </p:cBhvr>
                                      <p:rCtr x="8262" y="14269"/>
                                    </p:animMotion>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35" presetClass="path" presetSubtype="0" accel="50000" decel="50000" fill="hold" grpId="1" nodeType="withEffect">
                                  <p:stCondLst>
                                    <p:cond delay="0"/>
                                  </p:stCondLst>
                                  <p:childTnLst>
                                    <p:animMotion origin="layout" path="M 3.64299E-7 3.02498E-6 L -0.15392 -0.26827 " pathEditMode="relative" rAng="0" ptsTypes="AA">
                                      <p:cBhvr>
                                        <p:cTn id="76" dur="500" spd="-99900" fill="hold"/>
                                        <p:tgtEl>
                                          <p:spTgt spid="36"/>
                                        </p:tgtEl>
                                        <p:attrNameLst>
                                          <p:attrName>ppt_x</p:attrName>
                                          <p:attrName>ppt_y</p:attrName>
                                        </p:attrNameLst>
                                      </p:cBhvr>
                                      <p:rCtr x="-7702" y="-13414"/>
                                    </p:animMotion>
                                  </p:childTnLst>
                                </p:cTn>
                              </p:par>
                            </p:childTnLst>
                          </p:cTn>
                        </p:par>
                        <p:par>
                          <p:cTn id="77" fill="hold">
                            <p:stCondLst>
                              <p:cond delay="3460"/>
                            </p:stCondLst>
                            <p:childTnLst>
                              <p:par>
                                <p:cTn id="78" presetID="4" presetClass="entr" presetSubtype="16" fill="hold" nodeType="after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box(in)">
                                      <p:cBhvr>
                                        <p:cTn id="80" dur="2000"/>
                                        <p:tgtEl>
                                          <p:spTgt spid="48"/>
                                        </p:tgtEl>
                                      </p:cBhvr>
                                    </p:animEffect>
                                  </p:childTnLst>
                                </p:cTn>
                              </p:par>
                              <p:par>
                                <p:cTn id="81" presetID="14" presetClass="entr" presetSubtype="1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randombar(horizontal)">
                                      <p:cBhvr>
                                        <p:cTn id="83" dur="400"/>
                                        <p:tgtEl>
                                          <p:spTgt spid="6"/>
                                        </p:tgtEl>
                                      </p:cBhvr>
                                    </p:animEffect>
                                  </p:childTnLst>
                                </p:cTn>
                              </p:par>
                              <p:par>
                                <p:cTn id="84" presetID="2" presetClass="entr" presetSubtype="8"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additive="base">
                                        <p:cTn id="86" dur="400" fill="hold"/>
                                        <p:tgtEl>
                                          <p:spTgt spid="18"/>
                                        </p:tgtEl>
                                        <p:attrNameLst>
                                          <p:attrName>ppt_x</p:attrName>
                                        </p:attrNameLst>
                                      </p:cBhvr>
                                      <p:tavLst>
                                        <p:tav tm="0">
                                          <p:val>
                                            <p:strVal val="0-#ppt_w/2"/>
                                          </p:val>
                                        </p:tav>
                                        <p:tav tm="100000">
                                          <p:val>
                                            <p:strVal val="#ppt_x"/>
                                          </p:val>
                                        </p:tav>
                                      </p:tavLst>
                                    </p:anim>
                                    <p:anim calcmode="lin" valueType="num">
                                      <p:cBhvr additive="base">
                                        <p:cTn id="87" dur="4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3" grpId="0" bldLvl="0" animBg="1"/>
      <p:bldP spid="3" grpId="1" bldLvl="0" animBg="1"/>
      <p:bldP spid="4" grpId="0" bldLvl="0" animBg="1"/>
      <p:bldP spid="4" grpId="1" bldLvl="0" animBg="1"/>
      <p:bldP spid="5" grpId="0" bldLvl="0" animBg="1"/>
      <p:bldP spid="5" grpId="1" bldLvl="0" animBg="1"/>
      <p:bldP spid="7" grpId="0" bldLvl="0" animBg="1"/>
      <p:bldP spid="7" grpId="1" bldLvl="0" animBg="1"/>
      <p:bldP spid="35" grpId="0" bldLvl="0" animBg="1"/>
      <p:bldP spid="35" grpId="1" bldLvl="0" animBg="1"/>
      <p:bldP spid="36" grpId="0" bldLvl="0" animBg="1"/>
      <p:bldP spid="36" grpId="1" bldLvl="0" animBg="1"/>
      <p:bldP spid="37" grpId="0"/>
      <p:bldP spid="44" grpId="0" bldLvl="0" animBg="1"/>
      <p:bldP spid="50" grpId="0"/>
      <p:bldP spid="51" grpId="0" animBg="1"/>
      <p:bldP spid="1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68314" y="753110"/>
            <a:ext cx="7877542" cy="850900"/>
            <a:chOff x="4081294" y="2572176"/>
            <a:chExt cx="13418035" cy="1999974"/>
          </a:xfrm>
        </p:grpSpPr>
        <p:sp>
          <p:nvSpPr>
            <p:cNvPr id="6" name="Rounded Rectangle 43"/>
            <p:cNvSpPr/>
            <p:nvPr/>
          </p:nvSpPr>
          <p:spPr>
            <a:xfrm>
              <a:off x="4081294" y="3961259"/>
              <a:ext cx="2230265" cy="557566"/>
            </a:xfrm>
            <a:prstGeom prst="roundRect">
              <a:avLst>
                <a:gd name="adj" fmla="val 46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cs typeface="+mn-ea"/>
                <a:sym typeface="+mn-lt"/>
              </a:endParaRPr>
            </a:p>
          </p:txBody>
        </p:sp>
        <p:sp>
          <p:nvSpPr>
            <p:cNvPr id="7" name="TextBox 52"/>
            <p:cNvSpPr txBox="1"/>
            <p:nvPr/>
          </p:nvSpPr>
          <p:spPr>
            <a:xfrm>
              <a:off x="4306124" y="3960217"/>
              <a:ext cx="2005436" cy="611933"/>
            </a:xfrm>
            <a:prstGeom prst="rect">
              <a:avLst/>
            </a:prstGeom>
            <a:noFill/>
          </p:spPr>
          <p:txBody>
            <a:bodyPr wrap="square" rtlCol="0">
              <a:spAutoFit/>
            </a:bodyPr>
            <a:lstStyle/>
            <a:p>
              <a:r>
                <a:rPr lang="zh-CN" altLang="id-ID" sz="1100" dirty="0">
                  <a:solidFill>
                    <a:schemeClr val="bg1"/>
                  </a:solidFill>
                  <a:cs typeface="+mn-ea"/>
                  <a:sym typeface="+mn-lt"/>
                </a:rPr>
                <a:t>修改课程内容</a:t>
              </a:r>
              <a:endParaRPr lang="zh-CN" altLang="id-ID" sz="1100" dirty="0">
                <a:solidFill>
                  <a:schemeClr val="bg1"/>
                </a:solidFill>
                <a:cs typeface="+mn-ea"/>
                <a:sym typeface="+mn-lt"/>
              </a:endParaRPr>
            </a:p>
          </p:txBody>
        </p:sp>
        <p:sp>
          <p:nvSpPr>
            <p:cNvPr id="8" name="TextBox 53"/>
            <p:cNvSpPr txBox="1"/>
            <p:nvPr/>
          </p:nvSpPr>
          <p:spPr>
            <a:xfrm>
              <a:off x="14021943" y="2572176"/>
              <a:ext cx="3477386" cy="665663"/>
            </a:xfrm>
            <a:prstGeom prst="rect">
              <a:avLst/>
            </a:prstGeom>
            <a:noFill/>
          </p:spPr>
          <p:txBody>
            <a:bodyPr wrap="square" rtlCol="0">
              <a:spAutoFit/>
            </a:bodyPr>
            <a:lstStyle/>
            <a:p>
              <a:r>
                <a:rPr lang="zh-CN" altLang="en-US" sz="1250" dirty="0">
                  <a:solidFill>
                    <a:schemeClr val="tx1">
                      <a:lumMod val="75000"/>
                      <a:lumOff val="25000"/>
                    </a:schemeClr>
                  </a:solidFill>
                  <a:cs typeface="+mn-ea"/>
                  <a:sym typeface="+mn-lt"/>
                </a:rPr>
                <a:t>系统</a:t>
              </a:r>
              <a:r>
                <a:rPr lang="en-US" altLang="zh-CN" sz="1250" dirty="0">
                  <a:solidFill>
                    <a:schemeClr val="tx1">
                      <a:lumMod val="75000"/>
                      <a:lumOff val="25000"/>
                    </a:schemeClr>
                  </a:solidFill>
                  <a:cs typeface="+mn-ea"/>
                  <a:sym typeface="+mn-lt"/>
                </a:rPr>
                <a:t>web</a:t>
              </a:r>
              <a:r>
                <a:rPr lang="zh-CN" altLang="en-US" sz="1250" dirty="0">
                  <a:solidFill>
                    <a:schemeClr val="tx1">
                      <a:lumMod val="75000"/>
                      <a:lumOff val="25000"/>
                    </a:schemeClr>
                  </a:solidFill>
                  <a:cs typeface="+mn-ea"/>
                  <a:sym typeface="+mn-lt"/>
                </a:rPr>
                <a:t>端 教师</a:t>
              </a:r>
              <a:endParaRPr lang="zh-CN" altLang="en-US" sz="1250" dirty="0">
                <a:solidFill>
                  <a:schemeClr val="tx1">
                    <a:lumMod val="75000"/>
                    <a:lumOff val="25000"/>
                  </a:schemeClr>
                </a:solidFill>
                <a:cs typeface="+mn-ea"/>
                <a:sym typeface="+mn-lt"/>
              </a:endParaRPr>
            </a:p>
          </p:txBody>
        </p:sp>
      </p:grpSp>
      <p:sp>
        <p:nvSpPr>
          <p:cNvPr id="10" name="Rectangle 19"/>
          <p:cNvSpPr/>
          <p:nvPr/>
        </p:nvSpPr>
        <p:spPr>
          <a:xfrm>
            <a:off x="868045" y="1987550"/>
            <a:ext cx="2777490" cy="542925"/>
          </a:xfrm>
          <a:prstGeom prst="rect">
            <a:avLst/>
          </a:prstGeom>
        </p:spPr>
        <p:txBody>
          <a:bodyPr wrap="square" lIns="36470" tIns="18235" rIns="36470" bIns="18235">
            <a:spAutoFit/>
          </a:bodyPr>
          <a:lstStyle/>
          <a:p>
            <a:pPr>
              <a:lnSpc>
                <a:spcPct val="150000"/>
              </a:lnSpc>
            </a:pPr>
            <a:r>
              <a:rPr lang="zh-CN" altLang="en-US" sz="1200" b="1" dirty="0">
                <a:solidFill>
                  <a:schemeClr val="accent4">
                    <a:lumMod val="60000"/>
                    <a:lumOff val="40000"/>
                  </a:schemeClr>
                </a:solidFill>
                <a:cs typeface="+mn-ea"/>
                <a:sym typeface="+mn-lt"/>
              </a:rPr>
              <a:t>已录入的课程进行修改</a:t>
            </a:r>
            <a:endParaRPr lang="en-US" altLang="zh-CN" sz="1200" b="1" dirty="0">
              <a:solidFill>
                <a:schemeClr val="accent4">
                  <a:lumMod val="60000"/>
                  <a:lumOff val="40000"/>
                </a:schemeClr>
              </a:solidFill>
              <a:cs typeface="+mn-ea"/>
              <a:sym typeface="+mn-lt"/>
            </a:endParaRPr>
          </a:p>
          <a:p>
            <a:pPr>
              <a:lnSpc>
                <a:spcPct val="150000"/>
              </a:lnSpc>
            </a:pPr>
            <a:r>
              <a:rPr lang="zh-CN" altLang="en-US" sz="1000" dirty="0">
                <a:solidFill>
                  <a:schemeClr val="bg1">
                    <a:lumMod val="50000"/>
                  </a:schemeClr>
                </a:solidFill>
                <a:cs typeface="+mn-ea"/>
                <a:sym typeface="+mn-lt"/>
              </a:rPr>
              <a:t>  重新输入课程名称、专业、班级以及所属学院</a:t>
            </a:r>
            <a:endParaRPr lang="en-US" altLang="zh-CN" sz="1000" dirty="0">
              <a:solidFill>
                <a:schemeClr val="bg1">
                  <a:lumMod val="50000"/>
                </a:schemeClr>
              </a:solidFill>
              <a:cs typeface="+mn-ea"/>
              <a:sym typeface="+mn-lt"/>
            </a:endParaRPr>
          </a:p>
        </p:txBody>
      </p:sp>
      <p:cxnSp>
        <p:nvCxnSpPr>
          <p:cNvPr id="15" name="直接连接符 14"/>
          <p:cNvCxnSpPr/>
          <p:nvPr/>
        </p:nvCxnSpPr>
        <p:spPr>
          <a:xfrm>
            <a:off x="744950" y="2723580"/>
            <a:ext cx="312930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20"/>
          <p:cNvSpPr txBox="1"/>
          <p:nvPr/>
        </p:nvSpPr>
        <p:spPr>
          <a:xfrm>
            <a:off x="907976" y="292746"/>
            <a:ext cx="2067957" cy="460375"/>
          </a:xfrm>
          <a:prstGeom prst="rect">
            <a:avLst/>
          </a:prstGeom>
          <a:noFill/>
        </p:spPr>
        <p:txBody>
          <a:bodyPr wrap="square" rtlCol="0">
            <a:spAutoFit/>
          </a:bodyPr>
          <a:lstStyle/>
          <a:p>
            <a:r>
              <a:rPr lang="zh-CN" altLang="en-US" sz="2400" dirty="0">
                <a:cs typeface="+mn-ea"/>
                <a:sym typeface="+mn-lt"/>
              </a:rPr>
              <a:t>课程修改</a:t>
            </a:r>
            <a:endParaRPr lang="zh-CN" altLang="en-US" sz="2400" dirty="0">
              <a:cs typeface="+mn-ea"/>
              <a:sym typeface="+mn-lt"/>
            </a:endParaRPr>
          </a:p>
        </p:txBody>
      </p:sp>
      <p:cxnSp>
        <p:nvCxnSpPr>
          <p:cNvPr id="33" name="直接连接符 32"/>
          <p:cNvCxnSpPr/>
          <p:nvPr/>
        </p:nvCxnSpPr>
        <p:spPr>
          <a:xfrm>
            <a:off x="1489402" y="744794"/>
            <a:ext cx="725620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7" descr="C:\Users\Administrator\Desktop\课程修改.png课程修改"/>
          <p:cNvPicPr>
            <a:picLocks noChangeAspect="1"/>
          </p:cNvPicPr>
          <p:nvPr>
            <p:custDataLst>
              <p:tags r:id="rId1"/>
            </p:custDataLst>
          </p:nvPr>
        </p:nvPicPr>
        <p:blipFill>
          <a:blip r:embed="rId2"/>
          <a:srcRect t="-1627" r="-1462"/>
          <a:stretch>
            <a:fillRect/>
          </a:stretch>
        </p:blipFill>
        <p:spPr>
          <a:xfrm>
            <a:off x="4572635" y="1186815"/>
            <a:ext cx="3921125" cy="3331845"/>
          </a:xfrm>
          <a:prstGeom prst="rect">
            <a:avLst/>
          </a:prstGeom>
          <a:noFill/>
          <a:ln w="12700" cmpd="sng">
            <a:noFill/>
            <a:prstDash val="solid"/>
          </a:ln>
        </p:spPr>
      </p:pic>
      <p:grpSp>
        <p:nvGrpSpPr>
          <p:cNvPr id="27" name="组合 26"/>
          <p:cNvGrpSpPr/>
          <p:nvPr/>
        </p:nvGrpSpPr>
        <p:grpSpPr>
          <a:xfrm>
            <a:off x="6547644" y="169636"/>
            <a:ext cx="3101936" cy="584549"/>
            <a:chOff x="6547644" y="169636"/>
            <a:chExt cx="3101936" cy="584549"/>
          </a:xfrm>
        </p:grpSpPr>
        <p:sp>
          <p:nvSpPr>
            <p:cNvPr id="28" name="TextBox 20"/>
            <p:cNvSpPr txBox="1"/>
            <p:nvPr/>
          </p:nvSpPr>
          <p:spPr>
            <a:xfrm>
              <a:off x="6547644" y="169636"/>
              <a:ext cx="2067957" cy="583565"/>
            </a:xfrm>
            <a:prstGeom prst="rect">
              <a:avLst/>
            </a:prstGeom>
            <a:noFill/>
          </p:spPr>
          <p:txBody>
            <a:bodyPr wrap="square" rtlCol="0">
              <a:spAutoFit/>
            </a:bodyPr>
            <a:lstStyle/>
            <a:p>
              <a:endParaRPr lang="zh-CN" altLang="en-US" sz="3200" dirty="0">
                <a:solidFill>
                  <a:schemeClr val="accent2"/>
                </a:solidFill>
                <a:cs typeface="+mn-ea"/>
                <a:sym typeface="+mn-lt"/>
              </a:endParaRPr>
            </a:p>
          </p:txBody>
        </p:sp>
        <p:sp>
          <p:nvSpPr>
            <p:cNvPr id="29" name="TextBox 20"/>
            <p:cNvSpPr txBox="1"/>
            <p:nvPr/>
          </p:nvSpPr>
          <p:spPr>
            <a:xfrm>
              <a:off x="7581623" y="322241"/>
              <a:ext cx="2067957" cy="275590"/>
            </a:xfrm>
            <a:prstGeom prst="rect">
              <a:avLst/>
            </a:prstGeom>
            <a:noFill/>
          </p:spPr>
          <p:txBody>
            <a:bodyPr wrap="square" rtlCol="0">
              <a:spAutoFit/>
            </a:bodyPr>
            <a:lstStyle/>
            <a:p>
              <a:r>
                <a:rPr lang="zh-CN" altLang="en-US" sz="1200" dirty="0">
                  <a:cs typeface="+mn-ea"/>
                  <a:sym typeface="+mn-lt"/>
                </a:rPr>
                <a:t>课堂知识反馈系统</a:t>
              </a:r>
              <a:endParaRPr lang="zh-CN" altLang="en-US" sz="1200" dirty="0">
                <a:cs typeface="+mn-ea"/>
                <a:sym typeface="+mn-lt"/>
              </a:endParaRPr>
            </a:p>
          </p:txBody>
        </p:sp>
        <p:sp>
          <p:nvSpPr>
            <p:cNvPr id="30" name="TextBox 20"/>
            <p:cNvSpPr txBox="1"/>
            <p:nvPr/>
          </p:nvSpPr>
          <p:spPr>
            <a:xfrm>
              <a:off x="7497025" y="570670"/>
              <a:ext cx="2067957" cy="183515"/>
            </a:xfrm>
            <a:prstGeom prst="rect">
              <a:avLst/>
            </a:prstGeom>
            <a:noFill/>
          </p:spPr>
          <p:txBody>
            <a:bodyPr wrap="square" rtlCol="0">
              <a:spAutoFit/>
            </a:bodyPr>
            <a:lstStyle/>
            <a:p>
              <a:r>
                <a:rPr lang="en-US" altLang="zh-CN" sz="600" dirty="0">
                  <a:cs typeface="+mn-ea"/>
                  <a:sym typeface="+mn-lt"/>
                </a:rPr>
                <a:t>Curriculum knowledge feedback system</a:t>
              </a:r>
              <a:endParaRPr lang="en-US" altLang="zh-CN" sz="600" dirty="0">
                <a:cs typeface="+mn-ea"/>
                <a:sym typeface="+mn-lt"/>
              </a:endParaRPr>
            </a:p>
          </p:txBody>
        </p:sp>
      </p:grpSp>
      <p:grpSp>
        <p:nvGrpSpPr>
          <p:cNvPr id="62" name="组合 61"/>
          <p:cNvGrpSpPr/>
          <p:nvPr/>
        </p:nvGrpSpPr>
        <p:grpSpPr>
          <a:xfrm>
            <a:off x="6753225" y="81915"/>
            <a:ext cx="624840" cy="624840"/>
            <a:chOff x="6556718" y="953111"/>
            <a:chExt cx="913176" cy="913176"/>
          </a:xfrm>
        </p:grpSpPr>
        <p:sp>
          <p:nvSpPr>
            <p:cNvPr id="60" name="出自【趣你的PPT】(微信:qunideppt)：最优质的PPT资源库"/>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3765">
                <a:defRPr/>
              </a:pPr>
              <a:endParaRPr lang="zh-CN" altLang="en-US" sz="1325">
                <a:solidFill>
                  <a:srgbClr val="000000"/>
                </a:solidFill>
                <a:latin typeface="等线" panose="020F0502020204030204"/>
                <a:ea typeface="等线" panose="02010600030101010101" pitchFamily="2" charset="-122"/>
              </a:endParaRPr>
            </a:p>
          </p:txBody>
        </p:sp>
        <p:sp>
          <p:nvSpPr>
            <p:cNvPr id="61" name="出自【趣你的PPT】(微信:qunideppt)：最优质的PPT资源库"/>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p:spPr>
          <p:txBody>
            <a:bodyPr vert="horz" wrap="square" lIns="84458" tIns="42229" rIns="84458" bIns="42229" numCol="1" anchor="t" anchorCtr="0" compatLnSpc="1"/>
            <a:p>
              <a:pPr defTabSz="913765">
                <a:defRPr/>
              </a:pPr>
              <a:endParaRPr lang="zh-CN" altLang="en-US" sz="920">
                <a:solidFill>
                  <a:srgbClr val="000000"/>
                </a:solidFill>
                <a:latin typeface="等线" panose="020F0502020204030204"/>
                <a:ea typeface="等线" panose="02010600030101010101" pitchFamily="2" charset="-122"/>
              </a:endParaRPr>
            </a:p>
          </p:txBody>
        </p:sp>
      </p:grpSp>
      <p:sp>
        <p:nvSpPr>
          <p:cNvPr id="2" name="矩形 1">
            <a:hlinkClick r:id="rId3" action="ppaction://hlinksldjump"/>
          </p:cNvPr>
          <p:cNvSpPr/>
          <p:nvPr/>
        </p:nvSpPr>
        <p:spPr>
          <a:xfrm>
            <a:off x="398206" y="317090"/>
            <a:ext cx="495022" cy="4129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01</a:t>
            </a:r>
            <a:endParaRPr lang="zh-CN" altLang="en-US" sz="2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wd">
                                    <p:tmPct val="10000"/>
                                  </p:iterate>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 fill="hold"/>
                                        <p:tgtEl>
                                          <p:spTgt spid="31"/>
                                        </p:tgtEl>
                                        <p:attrNameLst>
                                          <p:attrName>ppt_x</p:attrName>
                                        </p:attrNameLst>
                                      </p:cBhvr>
                                      <p:tavLst>
                                        <p:tav tm="0">
                                          <p:val>
                                            <p:strVal val="0-#ppt_w/2"/>
                                          </p:val>
                                        </p:tav>
                                        <p:tav tm="100000">
                                          <p:val>
                                            <p:strVal val="#ppt_x"/>
                                          </p:val>
                                        </p:tav>
                                      </p:tavLst>
                                    </p:anim>
                                    <p:anim calcmode="lin" valueType="num">
                                      <p:cBhvr additive="base">
                                        <p:cTn id="16" dur="4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920"/>
                            </p:stCondLst>
                            <p:childTnLst>
                              <p:par>
                                <p:cTn id="18" presetID="14" presetClass="entr" presetSubtype="1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1420"/>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1920"/>
                            </p:stCondLst>
                            <p:childTnLst>
                              <p:par>
                                <p:cTn id="27" presetID="1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par>
                          <p:cTn id="31" fill="hold">
                            <p:stCondLst>
                              <p:cond delay="2420"/>
                            </p:stCondLst>
                            <p:childTnLst>
                              <p:par>
                                <p:cTn id="32" presetID="1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par>
                                <p:cTn id="36" presetID="14" presetClass="entr" presetSubtype="1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randombar(horizontal)">
                                      <p:cBhvr>
                                        <p:cTn id="38" dur="400"/>
                                        <p:tgtEl>
                                          <p:spTgt spid="27"/>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400" fill="hold"/>
                                        <p:tgtEl>
                                          <p:spTgt spid="2"/>
                                        </p:tgtEl>
                                        <p:attrNameLst>
                                          <p:attrName>ppt_x</p:attrName>
                                        </p:attrNameLst>
                                      </p:cBhvr>
                                      <p:tavLst>
                                        <p:tav tm="0">
                                          <p:val>
                                            <p:strVal val="0-#ppt_w/2"/>
                                          </p:val>
                                        </p:tav>
                                        <p:tav tm="100000">
                                          <p:val>
                                            <p:strVal val="#ppt_x"/>
                                          </p:val>
                                        </p:tav>
                                      </p:tavLst>
                                    </p:anim>
                                    <p:anim calcmode="lin" valueType="num">
                                      <p:cBhvr additive="base">
                                        <p:cTn id="42" dur="4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8" grpId="0" bldLvl="0" animBg="1"/>
      <p:bldP spid="2" grpId="0" bldLvl="0" animBg="1"/>
    </p:bldLst>
  </p:timing>
</p:sld>
</file>

<file path=ppt/tags/tag1.xml><?xml version="1.0" encoding="utf-8"?>
<p:tagLst xmlns:p="http://schemas.openxmlformats.org/presentationml/2006/main">
  <p:tag name="KSO_WM_UNIT_PLACING_PICTURE_USER_VIEWPORT" val="{&quot;height&quot;:7937.5007874015746,&quot;width&quot;:4800}"/>
</p:tagLst>
</file>

<file path=ppt/tags/tag10.xml><?xml version="1.0" encoding="utf-8"?>
<p:tagLst xmlns:p="http://schemas.openxmlformats.org/presentationml/2006/main">
  <p:tag name="REFSHAPE" val="709890188"/>
  <p:tag name="KSO_WM_UNIT_PLACING_PICTURE_USER_VIEWPORT" val="{&quot;height&quot;:4493,&quot;width&quot;:8294}"/>
</p:tagLst>
</file>

<file path=ppt/tags/tag11.xml><?xml version="1.0" encoding="utf-8"?>
<p:tagLst xmlns:p="http://schemas.openxmlformats.org/presentationml/2006/main">
  <p:tag name="REFSHAPE" val="709890188"/>
  <p:tag name="KSO_WM_UNIT_PLACING_PICTURE_USER_VIEWPORT" val="{&quot;height&quot;:4493,&quot;width&quot;:8294}"/>
</p:tagLst>
</file>

<file path=ppt/tags/tag12.xml><?xml version="1.0" encoding="utf-8"?>
<p:tagLst xmlns:p="http://schemas.openxmlformats.org/presentationml/2006/main">
  <p:tag name="REFSHAPE" val="709890188"/>
  <p:tag name="KSO_WM_UNIT_PLACING_PICTURE_USER_VIEWPORT" val="{&quot;height&quot;:4493,&quot;width&quot;:8294}"/>
</p:tagLst>
</file>

<file path=ppt/tags/tag13.xml><?xml version="1.0" encoding="utf-8"?>
<p:tagLst xmlns:p="http://schemas.openxmlformats.org/presentationml/2006/main">
  <p:tag name="REFSHAPE" val="709890188"/>
  <p:tag name="KSO_WM_UNIT_PLACING_PICTURE_USER_VIEWPORT" val="{&quot;height&quot;:4493,&quot;width&quot;:8294}"/>
</p:tagLst>
</file>

<file path=ppt/tags/tag14.xml><?xml version="1.0" encoding="utf-8"?>
<p:tagLst xmlns:p="http://schemas.openxmlformats.org/presentationml/2006/main">
  <p:tag name="REFSHAPE" val="709890188"/>
  <p:tag name="KSO_WM_UNIT_PLACING_PICTURE_USER_VIEWPORT" val="{&quot;height&quot;:4493,&quot;width&quot;:8294}"/>
</p:tagLst>
</file>

<file path=ppt/tags/tag15.xml><?xml version="1.0" encoding="utf-8"?>
<p:tagLst xmlns:p="http://schemas.openxmlformats.org/presentationml/2006/main">
  <p:tag name="REFSHAPE" val="709890188"/>
  <p:tag name="KSO_WM_UNIT_PLACING_PICTURE_USER_VIEWPORT" val="{&quot;height&quot;:4493,&quot;width&quot;:8294}"/>
</p:tagLst>
</file>

<file path=ppt/tags/tag16.xml><?xml version="1.0" encoding="utf-8"?>
<p:tagLst xmlns:p="http://schemas.openxmlformats.org/presentationml/2006/main">
  <p:tag name="REFSHAPE" val="709890188"/>
  <p:tag name="KSO_WM_UNIT_PLACING_PICTURE_USER_VIEWPORT" val="{&quot;height&quot;:4493,&quot;width&quot;:8294}"/>
</p:tagLst>
</file>

<file path=ppt/tags/tag17.xml><?xml version="1.0" encoding="utf-8"?>
<p:tagLst xmlns:p="http://schemas.openxmlformats.org/presentationml/2006/main">
  <p:tag name="REFSHAPE" val="709890188"/>
  <p:tag name="KSO_WM_UNIT_PLACING_PICTURE_USER_VIEWPORT" val="{&quot;height&quot;:4493,&quot;width&quot;:8294}"/>
</p:tagLst>
</file>

<file path=ppt/tags/tag18.xml><?xml version="1.0" encoding="utf-8"?>
<p:tagLst xmlns:p="http://schemas.openxmlformats.org/presentationml/2006/main">
  <p:tag name="REFSHAPE" val="709890188"/>
  <p:tag name="KSO_WM_UNIT_PLACING_PICTURE_USER_VIEWPORT" val="{&quot;height&quot;:4493,&quot;width&quot;:8294}"/>
</p:tagLst>
</file>

<file path=ppt/tags/tag19.xml><?xml version="1.0" encoding="utf-8"?>
<p:tagLst xmlns:p="http://schemas.openxmlformats.org/presentationml/2006/main">
  <p:tag name="REFSHAPE" val="709890188"/>
  <p:tag name="KSO_WM_UNIT_PLACING_PICTURE_USER_VIEWPORT" val="{&quot;height&quot;:4493,&quot;width&quot;:8294}"/>
</p:tagLst>
</file>

<file path=ppt/tags/tag2.xml><?xml version="1.0" encoding="utf-8"?>
<p:tagLst xmlns:p="http://schemas.openxmlformats.org/presentationml/2006/main">
  <p:tag name="REFSHAPE" val="709890188"/>
  <p:tag name="KSO_WM_UNIT_PLACING_PICTURE_USER_VIEWPORT" val="{&quot;height&quot;:4493,&quot;width&quot;:8294}"/>
</p:tagLst>
</file>

<file path=ppt/tags/tag20.xml><?xml version="1.0" encoding="utf-8"?>
<p:tagLst xmlns:p="http://schemas.openxmlformats.org/presentationml/2006/main">
  <p:tag name="ISPRING_PRESENTATION_TITLE" val="6"/>
</p:tagLst>
</file>

<file path=ppt/tags/tag3.xml><?xml version="1.0" encoding="utf-8"?>
<p:tagLst xmlns:p="http://schemas.openxmlformats.org/presentationml/2006/main">
  <p:tag name="REFSHAPE" val="709890188"/>
  <p:tag name="KSO_WM_UNIT_PLACING_PICTURE_USER_VIEWPORT" val="{&quot;height&quot;:4493,&quot;width&quot;:8294}"/>
</p:tagLst>
</file>

<file path=ppt/tags/tag4.xml><?xml version="1.0" encoding="utf-8"?>
<p:tagLst xmlns:p="http://schemas.openxmlformats.org/presentationml/2006/main">
  <p:tag name="REFSHAPE" val="709890188"/>
  <p:tag name="KSO_WM_UNIT_PLACING_PICTURE_USER_VIEWPORT" val="{&quot;height&quot;:4493,&quot;width&quot;:8294}"/>
</p:tagLst>
</file>

<file path=ppt/tags/tag5.xml><?xml version="1.0" encoding="utf-8"?>
<p:tagLst xmlns:p="http://schemas.openxmlformats.org/presentationml/2006/main">
  <p:tag name="REFSHAPE" val="709890188"/>
  <p:tag name="KSO_WM_UNIT_PLACING_PICTURE_USER_VIEWPORT" val="{&quot;height&quot;:4493,&quot;width&quot;:8294}"/>
</p:tagLst>
</file>

<file path=ppt/tags/tag6.xml><?xml version="1.0" encoding="utf-8"?>
<p:tagLst xmlns:p="http://schemas.openxmlformats.org/presentationml/2006/main">
  <p:tag name="REFSHAPE" val="709890188"/>
  <p:tag name="KSO_WM_UNIT_PLACING_PICTURE_USER_VIEWPORT" val="{&quot;height&quot;:4493,&quot;width&quot;:8294}"/>
</p:tagLst>
</file>

<file path=ppt/tags/tag7.xml><?xml version="1.0" encoding="utf-8"?>
<p:tagLst xmlns:p="http://schemas.openxmlformats.org/presentationml/2006/main">
  <p:tag name="REFSHAPE" val="709890188"/>
  <p:tag name="KSO_WM_UNIT_PLACING_PICTURE_USER_VIEWPORT" val="{&quot;height&quot;:4493,&quot;width&quot;:8294}"/>
</p:tagLst>
</file>

<file path=ppt/tags/tag8.xml><?xml version="1.0" encoding="utf-8"?>
<p:tagLst xmlns:p="http://schemas.openxmlformats.org/presentationml/2006/main">
  <p:tag name="REFSHAPE" val="709890188"/>
  <p:tag name="KSO_WM_UNIT_PLACING_PICTURE_USER_VIEWPORT" val="{&quot;height&quot;:4493,&quot;width&quot;:8294}"/>
</p:tagLst>
</file>

<file path=ppt/tags/tag9.xml><?xml version="1.0" encoding="utf-8"?>
<p:tagLst xmlns:p="http://schemas.openxmlformats.org/presentationml/2006/main">
  <p:tag name="REFSHAPE" val="709890188"/>
  <p:tag name="KSO_WM_UNIT_PLACING_PICTURE_USER_VIEWPORT" val="{&quot;height&quot;:4493,&quot;width&quot;:8294}"/>
</p:tagLst>
</file>

<file path=ppt/theme/theme1.xml><?xml version="1.0" encoding="utf-8"?>
<a:theme xmlns:a="http://schemas.openxmlformats.org/drawingml/2006/main" name="Office 主题​​">
  <a:themeElements>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fontScheme name="vtjlfiyt">
      <a:majorFont>
        <a:latin typeface="思源黑体 CN"/>
        <a:ea typeface="思源黑体 CN"/>
        <a:cs typeface=""/>
      </a:majorFont>
      <a:minorFont>
        <a:latin typeface="思源黑体 CN"/>
        <a:ea typeface="思源黑体 CN"/>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0.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1.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2.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3.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4.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5.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6.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7.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8.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19.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2.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20.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21.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3.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4.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5.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6.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7.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8.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ppt/theme/themeOverride9.xml><?xml version="1.0" encoding="utf-8"?>
<a:themeOverride xmlns:a="http://schemas.openxmlformats.org/drawingml/2006/main">
  <a:clrScheme name="自定义 8">
    <a:dk1>
      <a:srgbClr val="000000"/>
    </a:dk1>
    <a:lt1>
      <a:srgbClr val="FFFFFF"/>
    </a:lt1>
    <a:dk2>
      <a:srgbClr val="768395"/>
    </a:dk2>
    <a:lt2>
      <a:srgbClr val="F0F0F0"/>
    </a:lt2>
    <a:accent1>
      <a:srgbClr val="2A3E8F"/>
    </a:accent1>
    <a:accent2>
      <a:srgbClr val="2B59A0"/>
    </a:accent2>
    <a:accent3>
      <a:srgbClr val="3670C8"/>
    </a:accent3>
    <a:accent4>
      <a:srgbClr val="1F749A"/>
    </a:accent4>
    <a:accent5>
      <a:srgbClr val="3279B6"/>
    </a:accent5>
    <a:accent6>
      <a:srgbClr val="5353F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5666</Words>
  <Application>WPS 演示</Application>
  <PresentationFormat>自定义</PresentationFormat>
  <Paragraphs>802</Paragraphs>
  <Slides>44</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Arial</vt:lpstr>
      <vt:lpstr>宋体</vt:lpstr>
      <vt:lpstr>Wingdings</vt:lpstr>
      <vt:lpstr>等线</vt:lpstr>
      <vt:lpstr>等线</vt:lpstr>
      <vt:lpstr>微软雅黑</vt:lpstr>
      <vt:lpstr>Arial Unicode MS</vt:lpstr>
      <vt:lpstr>思源黑体 CN</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清像工厂</dc:creator>
  <cp:lastModifiedBy>嘉泓</cp:lastModifiedBy>
  <cp:revision>16</cp:revision>
  <dcterms:created xsi:type="dcterms:W3CDTF">2017-08-07T14:44:00Z</dcterms:created>
  <dcterms:modified xsi:type="dcterms:W3CDTF">2019-12-12T07:18:21Z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